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7" r:id="rId1"/>
    <p:sldMasterId id="2147483825" r:id="rId2"/>
  </p:sldMasterIdLst>
  <p:notesMasterIdLst>
    <p:notesMasterId r:id="rId27"/>
  </p:notesMasterIdLst>
  <p:handoutMasterIdLst>
    <p:handoutMasterId r:id="rId28"/>
  </p:handoutMasterIdLst>
  <p:sldIdLst>
    <p:sldId id="271" r:id="rId3"/>
    <p:sldId id="289" r:id="rId4"/>
    <p:sldId id="288" r:id="rId5"/>
    <p:sldId id="257" r:id="rId6"/>
    <p:sldId id="284" r:id="rId7"/>
    <p:sldId id="268" r:id="rId8"/>
    <p:sldId id="280" r:id="rId9"/>
    <p:sldId id="265" r:id="rId10"/>
    <p:sldId id="277" r:id="rId11"/>
    <p:sldId id="276" r:id="rId12"/>
    <p:sldId id="281" r:id="rId13"/>
    <p:sldId id="282" r:id="rId14"/>
    <p:sldId id="290" r:id="rId15"/>
    <p:sldId id="278" r:id="rId16"/>
    <p:sldId id="285" r:id="rId17"/>
    <p:sldId id="279" r:id="rId18"/>
    <p:sldId id="266" r:id="rId19"/>
    <p:sldId id="283" r:id="rId20"/>
    <p:sldId id="293" r:id="rId21"/>
    <p:sldId id="292" r:id="rId22"/>
    <p:sldId id="294" r:id="rId23"/>
    <p:sldId id="295" r:id="rId24"/>
    <p:sldId id="296" r:id="rId25"/>
    <p:sldId id="29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94" autoAdjust="0"/>
    <p:restoredTop sz="94946" autoAdjust="0"/>
  </p:normalViewPr>
  <p:slideViewPr>
    <p:cSldViewPr snapToGrid="0" snapToObjects="1">
      <p:cViewPr>
        <p:scale>
          <a:sx n="81" d="100"/>
          <a:sy n="81" d="100"/>
        </p:scale>
        <p:origin x="-1232" y="-440"/>
      </p:cViewPr>
      <p:guideLst>
        <p:guide orient="horz" pos="2160"/>
        <p:guide pos="2880"/>
      </p:guideLst>
    </p:cSldViewPr>
  </p:slideViewPr>
  <p:outlineViewPr>
    <p:cViewPr>
      <p:scale>
        <a:sx n="33" d="100"/>
        <a:sy n="33" d="100"/>
      </p:scale>
      <p:origin x="0" y="8456"/>
    </p:cViewPr>
  </p:outlineViewPr>
  <p:notesTextViewPr>
    <p:cViewPr>
      <p:scale>
        <a:sx n="100" d="100"/>
        <a:sy n="100" d="100"/>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34" Type="http://schemas.microsoft.com/office/2015/10/relationships/revisionInfo" Target="revisionInfo.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7F6AEF-43BD-F24E-AF9E-58A74ECF4FF5}" type="datetimeFigureOut">
              <a:rPr lang="en-US" smtClean="0"/>
              <a:t>8/23/19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30CF53-BDDA-474E-896B-5EB7565C7FE7}" type="slidenum">
              <a:rPr lang="en-US" smtClean="0"/>
              <a:t>‹#›</a:t>
            </a:fld>
            <a:endParaRPr lang="en-US" dirty="0"/>
          </a:p>
        </p:txBody>
      </p:sp>
    </p:spTree>
    <p:extLst>
      <p:ext uri="{BB962C8B-B14F-4D97-AF65-F5344CB8AC3E}">
        <p14:creationId xmlns:p14="http://schemas.microsoft.com/office/powerpoint/2010/main" val="18713106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C08296-1A5B-444E-A65C-074B487ADD6F}" type="datetimeFigureOut">
              <a:rPr lang="en-US" smtClean="0"/>
              <a:t>8/23/19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A23963-13E2-554B-8982-7FA41FE663DC}" type="slidenum">
              <a:rPr lang="en-US" smtClean="0"/>
              <a:t>‹#›</a:t>
            </a:fld>
            <a:endParaRPr lang="en-US" dirty="0"/>
          </a:p>
        </p:txBody>
      </p:sp>
    </p:spTree>
    <p:extLst>
      <p:ext uri="{BB962C8B-B14F-4D97-AF65-F5344CB8AC3E}">
        <p14:creationId xmlns:p14="http://schemas.microsoft.com/office/powerpoint/2010/main" val="39010562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emf"/><Relationship Id="rId3"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t>8/23/19</a:t>
            </a:fld>
            <a:endParaRPr lang="en-US" dirty="0"/>
          </a:p>
        </p:txBody>
      </p:sp>
      <p:sp>
        <p:nvSpPr>
          <p:cNvPr id="15" name="Slide Number Placeholder 2"/>
          <p:cNvSpPr>
            <a:spLocks noGrp="1"/>
          </p:cNvSpPr>
          <p:nvPr>
            <p:ph type="sldNum" sz="quarter" idx="15"/>
          </p:nvPr>
        </p:nvSpPr>
        <p:spPr/>
        <p:txBody>
          <a:bodyPr/>
          <a:lstStyle>
            <a:lvl1pPr>
              <a:defRPr/>
            </a:lvl1p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2009959732"/>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4"/>
          </p:nvPr>
        </p:nvSpPr>
        <p:spPr>
          <a:xfrm>
            <a:off x="4738863"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a:t>Click to edit Master title style</a:t>
            </a:r>
          </a:p>
        </p:txBody>
      </p:sp>
      <p:sp>
        <p:nvSpPr>
          <p:cNvPr id="6" name="Slide Number Placeholder 1"/>
          <p:cNvSpPr>
            <a:spLocks noGrp="1"/>
          </p:cNvSpPr>
          <p:nvPr>
            <p:ph type="sldNum" sz="quarter" idx="25"/>
          </p:nvPr>
        </p:nvSpPr>
        <p:spPr/>
        <p:txBody>
          <a:bodyPr/>
          <a:lstStyle>
            <a:lvl1pPr>
              <a:defRPr/>
            </a:lvl1pPr>
          </a:lstStyle>
          <a:p>
            <a:fld id="{60BC5383-B22C-A746-A4AF-C32103C6BFA6}" type="slidenum">
              <a:rPr lang="en-US" smtClean="0"/>
              <a:pPr/>
              <a:t>‹#›</a:t>
            </a:fld>
            <a:endParaRPr lang="en-US" dirty="0"/>
          </a:p>
        </p:txBody>
      </p:sp>
      <p:sp>
        <p:nvSpPr>
          <p:cNvPr id="7" name="Date Placeholder 2"/>
          <p:cNvSpPr>
            <a:spLocks noGrp="1"/>
          </p:cNvSpPr>
          <p:nvPr>
            <p:ph type="dt" sz="half" idx="26"/>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2048997380"/>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p:cNvSpPr>
            <a:spLocks noGrp="1"/>
          </p:cNvSpPr>
          <p:nvPr>
            <p:ph type="body" idx="17"/>
          </p:nvPr>
        </p:nvSpPr>
        <p:spPr>
          <a:xfrm>
            <a:off x="4703762" y="1645920"/>
            <a:ext cx="4045126"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25"/>
          </p:nvPr>
        </p:nvSpPr>
        <p:spPr>
          <a:xfrm>
            <a:off x="4703762" y="2659063"/>
            <a:ext cx="404495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6"/>
          </p:nvPr>
        </p:nvSpPr>
        <p:spPr/>
        <p:txBody>
          <a:bodyPr/>
          <a:lstStyle>
            <a:lvl1pPr>
              <a:defRPr/>
            </a:lvl1pPr>
          </a:lstStyle>
          <a:p>
            <a:fld id="{60BC5383-B22C-A746-A4AF-C32103C6BFA6}" type="slidenum">
              <a:rPr lang="en-US" smtClean="0"/>
              <a:pPr/>
              <a:t>‹#›</a:t>
            </a:fld>
            <a:endParaRPr lang="en-US" dirty="0"/>
          </a:p>
        </p:txBody>
      </p:sp>
      <p:sp>
        <p:nvSpPr>
          <p:cNvPr id="9" name="Date Placeholder 2"/>
          <p:cNvSpPr>
            <a:spLocks noGrp="1"/>
          </p:cNvSpPr>
          <p:nvPr>
            <p:ph type="dt" sz="half" idx="27"/>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4120069718"/>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a:t>Click to edit Master title style</a:t>
            </a:r>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Drag picture to placeholder or click icon to add</a:t>
            </a:r>
          </a:p>
        </p:txBody>
      </p:sp>
      <p:sp>
        <p:nvSpPr>
          <p:cNvPr id="6" name="Slide Number Placeholder 1"/>
          <p:cNvSpPr>
            <a:spLocks noGrp="1"/>
          </p:cNvSpPr>
          <p:nvPr>
            <p:ph type="sldNum" sz="quarter" idx="23"/>
          </p:nvPr>
        </p:nvSpPr>
        <p:spPr/>
        <p:txBody>
          <a:bodyPr/>
          <a:lstStyle>
            <a:lvl1pPr>
              <a:defRPr/>
            </a:lvl1pPr>
          </a:lstStyle>
          <a:p>
            <a:fld id="{60BC5383-B22C-A746-A4AF-C32103C6BFA6}" type="slidenum">
              <a:rPr lang="en-US" smtClean="0"/>
              <a:pPr/>
              <a:t>‹#›</a:t>
            </a:fld>
            <a:endParaRPr lang="en-US" dirty="0"/>
          </a:p>
        </p:txBody>
      </p:sp>
      <p:sp>
        <p:nvSpPr>
          <p:cNvPr id="7" name="Date Placeholder 2"/>
          <p:cNvSpPr>
            <a:spLocks noGrp="1"/>
          </p:cNvSpPr>
          <p:nvPr>
            <p:ph type="dt" sz="half" idx="24"/>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1968227287"/>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a:t>Click to edit Master title style</a:t>
            </a:r>
          </a:p>
        </p:txBody>
      </p:sp>
      <p:sp>
        <p:nvSpPr>
          <p:cNvPr id="12" name="Picture Placeholder 5"/>
          <p:cNvSpPr>
            <a:spLocks noGrp="1"/>
          </p:cNvSpPr>
          <p:nvPr>
            <p:ph type="pic" sz="quarter" idx="24"/>
          </p:nvPr>
        </p:nvSpPr>
        <p:spPr>
          <a:xfrm>
            <a:off x="4752975" y="16446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Drag picture to placeholder or click icon to add</a:t>
            </a:r>
          </a:p>
        </p:txBody>
      </p:sp>
      <p:sp>
        <p:nvSpPr>
          <p:cNvPr id="13" name="Picture Placeholder 7"/>
          <p:cNvSpPr>
            <a:spLocks noGrp="1"/>
          </p:cNvSpPr>
          <p:nvPr>
            <p:ph type="pic" sz="quarter" idx="25"/>
          </p:nvPr>
        </p:nvSpPr>
        <p:spPr>
          <a:xfrm>
            <a:off x="4752975" y="40068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Drag picture to placeholder or click icon to add</a:t>
            </a:r>
          </a:p>
        </p:txBody>
      </p:sp>
      <p:sp>
        <p:nvSpPr>
          <p:cNvPr id="6" name="Slide Number Placeholder 1"/>
          <p:cNvSpPr>
            <a:spLocks noGrp="1"/>
          </p:cNvSpPr>
          <p:nvPr>
            <p:ph type="sldNum" sz="quarter" idx="26"/>
          </p:nvPr>
        </p:nvSpPr>
        <p:spPr/>
        <p:txBody>
          <a:bodyPr/>
          <a:lstStyle>
            <a:lvl1pPr>
              <a:defRPr/>
            </a:lvl1pPr>
          </a:lstStyle>
          <a:p>
            <a:fld id="{60BC5383-B22C-A746-A4AF-C32103C6BFA6}" type="slidenum">
              <a:rPr lang="en-US" smtClean="0"/>
              <a:pPr/>
              <a:t>‹#›</a:t>
            </a:fld>
            <a:endParaRPr lang="en-US" dirty="0"/>
          </a:p>
        </p:txBody>
      </p:sp>
      <p:sp>
        <p:nvSpPr>
          <p:cNvPr id="7" name="Date Placeholder 2"/>
          <p:cNvSpPr>
            <a:spLocks noGrp="1"/>
          </p:cNvSpPr>
          <p:nvPr>
            <p:ph type="dt" sz="half" idx="27"/>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1928009508"/>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0"/>
          </p:nvPr>
        </p:nvSpPr>
        <p:spPr>
          <a:xfrm>
            <a:off x="4760289"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22"/>
          </p:nvPr>
        </p:nvSpPr>
        <p:spPr>
          <a:xfrm>
            <a:off x="4737591"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3"/>
          </p:nvPr>
        </p:nvSpPr>
        <p:spPr/>
        <p:txBody>
          <a:bodyPr/>
          <a:lstStyle>
            <a:lvl1pPr>
              <a:defRPr/>
            </a:lvl1pPr>
          </a:lstStyle>
          <a:p>
            <a:fld id="{60BC5383-B22C-A746-A4AF-C32103C6BFA6}" type="slidenum">
              <a:rPr lang="en-US" smtClean="0"/>
              <a:pPr/>
              <a:t>‹#›</a:t>
            </a:fld>
            <a:endParaRPr lang="en-US" dirty="0"/>
          </a:p>
        </p:txBody>
      </p:sp>
      <p:sp>
        <p:nvSpPr>
          <p:cNvPr id="8" name="Date Placeholder 2"/>
          <p:cNvSpPr>
            <a:spLocks noGrp="1"/>
          </p:cNvSpPr>
          <p:nvPr>
            <p:ph type="dt" sz="half" idx="24"/>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1229693623"/>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dirty="0"/>
              <a:t>Drag picture to placeholder or click icon to add</a:t>
            </a:r>
          </a:p>
        </p:txBody>
      </p:sp>
      <p:sp>
        <p:nvSpPr>
          <p:cNvPr id="5" name="Slide Number Placeholder 1"/>
          <p:cNvSpPr>
            <a:spLocks noGrp="1"/>
          </p:cNvSpPr>
          <p:nvPr>
            <p:ph type="sldNum" sz="quarter" idx="13"/>
          </p:nvPr>
        </p:nvSpPr>
        <p:spPr/>
        <p:txBody>
          <a:bodyPr/>
          <a:lstStyle>
            <a:lvl1pPr>
              <a:defRPr/>
            </a:lvl1pPr>
          </a:lstStyle>
          <a:p>
            <a:fld id="{60BC5383-B22C-A746-A4AF-C32103C6BFA6}" type="slidenum">
              <a:rPr lang="en-US" smtClean="0"/>
              <a:pPr/>
              <a:t>‹#›</a:t>
            </a:fld>
            <a:endParaRPr lang="en-US" dirty="0"/>
          </a:p>
        </p:txBody>
      </p:sp>
      <p:sp>
        <p:nvSpPr>
          <p:cNvPr id="6" name="Date Placeholder 2"/>
          <p:cNvSpPr>
            <a:spLocks noGrp="1"/>
          </p:cNvSpPr>
          <p:nvPr>
            <p:ph type="dt" sz="half" idx="14"/>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1333558483"/>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lide Number Placeholder 2"/>
          <p:cNvSpPr>
            <a:spLocks noGrp="1"/>
          </p:cNvSpPr>
          <p:nvPr>
            <p:ph type="sldNum" sz="quarter" idx="10"/>
          </p:nvPr>
        </p:nvSpPr>
        <p:spPr/>
        <p:txBody>
          <a:bodyPr/>
          <a:lstStyle>
            <a:lvl1pPr>
              <a:defRPr/>
            </a:lvl1p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4023795627"/>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2"/>
          </p:nvPr>
        </p:nvSpPr>
        <p:spPr/>
        <p:txBody>
          <a:bodyPr/>
          <a:lstStyle/>
          <a:p>
            <a:fld id="{AE624A3A-E201-E64D-A1AF-8933030ED462}" type="datetime1">
              <a:rPr lang="en-US" smtClean="0"/>
              <a:t>8/23/19</a:t>
            </a:fld>
            <a:endParaRPr lang="en-US" dirty="0"/>
          </a:p>
        </p:txBody>
      </p:sp>
      <p:sp>
        <p:nvSpPr>
          <p:cNvPr id="3" name="Slide Number Placeholder 2"/>
          <p:cNvSpPr>
            <a:spLocks noGrp="1"/>
          </p:cNvSpPr>
          <p:nvPr>
            <p:ph type="sldNum" sz="quarter" idx="13"/>
          </p:nvPr>
        </p:nvSpPr>
        <p:spPr/>
        <p:txBody>
          <a:bodyPr/>
          <a:lstStyle/>
          <a:p>
            <a:fld id="{E6804216-43FB-7B4B-869C-5EF6DEEE5C8E}" type="slidenum">
              <a:rPr lang="en-US" smtClean="0"/>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2"/>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20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3036632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6" descr="ieeeblu"/>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28600" y="2017713"/>
            <a:ext cx="861060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3"/>
          <p:cNvSpPr>
            <a:spLocks noGrp="1" noChangeArrowheads="1"/>
          </p:cNvSpPr>
          <p:nvPr>
            <p:ph type="ctrTitle"/>
          </p:nvPr>
        </p:nvSpPr>
        <p:spPr>
          <a:xfrm>
            <a:off x="914400" y="2743200"/>
            <a:ext cx="7772400" cy="11430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047400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27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fld id="{60BC5383-B22C-A746-A4AF-C32103C6BFA6}" type="slidenum">
              <a:rPr lang="en-US" smtClean="0"/>
              <a:pPr/>
              <a:t>‹#›</a:t>
            </a:fld>
            <a:endParaRPr lang="en-US" dirty="0"/>
          </a:p>
        </p:txBody>
      </p:sp>
      <p:sp>
        <p:nvSpPr>
          <p:cNvPr id="6" name="Date Placeholder 2"/>
          <p:cNvSpPr>
            <a:spLocks noGrp="1"/>
          </p:cNvSpPr>
          <p:nvPr>
            <p:ph type="dt" sz="half" idx="16"/>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1700045072"/>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6205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8189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8160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7054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458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4007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3656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3923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81000"/>
            <a:ext cx="19621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7340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210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66902" y="197555"/>
            <a:ext cx="8381999" cy="1030112"/>
          </a:xfrm>
          <a:prstGeom prst="rect">
            <a:avLst/>
          </a:prstGeom>
        </p:spPr>
        <p:txBody>
          <a:bodyPr/>
          <a:lstStyle>
            <a:lvl1pPr algn="l">
              <a:defRPr sz="3200" b="1">
                <a:solidFill>
                  <a:schemeClr val="bg1"/>
                </a:solidFill>
                <a:latin typeface="Verdana"/>
                <a:cs typeface="Verdana"/>
              </a:defRPr>
            </a:lvl1pPr>
          </a:lstStyle>
          <a:p>
            <a:r>
              <a:rPr lang="en-US" smtClean="0"/>
              <a:t>Click to edit Master title style</a:t>
            </a:r>
            <a:endParaRPr lang="en-US" dirty="0"/>
          </a:p>
        </p:txBody>
      </p:sp>
      <p:sp>
        <p:nvSpPr>
          <p:cNvPr id="7" name="Content Placeholder 3"/>
          <p:cNvSpPr>
            <a:spLocks noGrp="1"/>
          </p:cNvSpPr>
          <p:nvPr>
            <p:ph sz="half" idx="11"/>
          </p:nvPr>
        </p:nvSpPr>
        <p:spPr>
          <a:xfrm>
            <a:off x="366902" y="1644959"/>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Date Placeholder 1"/>
          <p:cNvSpPr>
            <a:spLocks noGrp="1"/>
          </p:cNvSpPr>
          <p:nvPr>
            <p:ph type="dt" sz="half" idx="12"/>
          </p:nvPr>
        </p:nvSpPr>
        <p:spPr>
          <a:xfrm>
            <a:off x="865188" y="6356350"/>
            <a:ext cx="1643062" cy="365125"/>
          </a:xfrm>
          <a:prstGeom prst="rect">
            <a:avLst/>
          </a:prstGeom>
        </p:spPr>
        <p:txBody>
          <a:bodyPr/>
          <a:lstStyle>
            <a:lvl1pPr>
              <a:defRPr/>
            </a:lvl1pPr>
          </a:lstStyle>
          <a:p>
            <a:pPr defTabSz="914400" fontAlgn="base">
              <a:spcBef>
                <a:spcPct val="0"/>
              </a:spcBef>
              <a:spcAft>
                <a:spcPct val="0"/>
              </a:spcAft>
              <a:defRPr/>
            </a:pPr>
            <a:fld id="{6A10632E-2D8D-5145-AF18-B2079C94822E}" type="datetime1">
              <a:rPr lang="en-US" sz="3600">
                <a:solidFill>
                  <a:srgbClr val="000099"/>
                </a:solidFill>
                <a:latin typeface="Arial" charset="0"/>
                <a:ea typeface="ＭＳ Ｐゴシック" charset="0"/>
                <a:cs typeface="ＭＳ Ｐゴシック" charset="0"/>
              </a:rPr>
              <a:pPr defTabSz="914400" fontAlgn="base">
                <a:spcBef>
                  <a:spcPct val="0"/>
                </a:spcBef>
                <a:spcAft>
                  <a:spcPct val="0"/>
                </a:spcAft>
                <a:defRPr/>
              </a:pPr>
              <a:t>8/23/19</a:t>
            </a:fld>
            <a:endParaRPr lang="en-US" sz="3600">
              <a:solidFill>
                <a:srgbClr val="000099"/>
              </a:solidFill>
              <a:latin typeface="Arial" charset="0"/>
              <a:ea typeface="ＭＳ Ｐゴシック" charset="0"/>
              <a:cs typeface="ＭＳ Ｐゴシック" charset="0"/>
            </a:endParaRPr>
          </a:p>
        </p:txBody>
      </p:sp>
      <p:sp>
        <p:nvSpPr>
          <p:cNvPr id="8" name="Slide Number Placeholder 2"/>
          <p:cNvSpPr>
            <a:spLocks noGrp="1"/>
          </p:cNvSpPr>
          <p:nvPr>
            <p:ph type="sldNum" sz="quarter" idx="13"/>
          </p:nvPr>
        </p:nvSpPr>
        <p:spPr>
          <a:xfrm>
            <a:off x="444500" y="6356350"/>
            <a:ext cx="358775" cy="365125"/>
          </a:xfrm>
          <a:prstGeom prst="rect">
            <a:avLst/>
          </a:prstGeom>
        </p:spPr>
        <p:txBody>
          <a:bodyPr/>
          <a:lstStyle>
            <a:lvl1pPr>
              <a:defRPr/>
            </a:lvl1pPr>
          </a:lstStyle>
          <a:p>
            <a:pPr defTabSz="914400" fontAlgn="base">
              <a:spcBef>
                <a:spcPct val="0"/>
              </a:spcBef>
              <a:spcAft>
                <a:spcPct val="0"/>
              </a:spcAft>
              <a:defRPr/>
            </a:pPr>
            <a:fld id="{BCB59BE8-27F0-9849-8571-7FF7EC07FDDD}" type="slidenum">
              <a:rPr lang="en-US" sz="3600">
                <a:solidFill>
                  <a:srgbClr val="000099"/>
                </a:solidFill>
                <a:latin typeface="Arial" charset="0"/>
                <a:ea typeface="ＭＳ Ｐゴシック" charset="0"/>
                <a:cs typeface="ＭＳ Ｐゴシック" charset="0"/>
              </a:rPr>
              <a:pPr defTabSz="914400" fontAlgn="base">
                <a:spcBef>
                  <a:spcPct val="0"/>
                </a:spcBef>
                <a:spcAft>
                  <a:spcPct val="0"/>
                </a:spcAft>
                <a:defRPr/>
              </a:pPr>
              <a:t>‹#›</a:t>
            </a:fld>
            <a:endParaRPr lang="en-US" sz="3600">
              <a:solidFill>
                <a:srgbClr val="0000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522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t>8/23/19</a:t>
            </a:fld>
            <a:endParaRPr lang="en-US" dirty="0"/>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3089610676"/>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t>8/23/19</a:t>
            </a:fld>
            <a:endParaRPr lang="en-US" dirty="0"/>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1490689963"/>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t>8/23/19</a:t>
            </a:fld>
            <a:endParaRPr lang="en-US" dirty="0"/>
          </a:p>
        </p:txBody>
      </p:sp>
      <p:sp>
        <p:nvSpPr>
          <p:cNvPr id="12" name="Slide Number Placeholder 2"/>
          <p:cNvSpPr>
            <a:spLocks noGrp="1"/>
          </p:cNvSpPr>
          <p:nvPr>
            <p:ph type="sldNum" sz="quarter" idx="15"/>
          </p:nvPr>
        </p:nvSpPr>
        <p:spPr/>
        <p:txBody>
          <a:bodyPr/>
          <a:lstStyle>
            <a:lvl1pPr>
              <a:defRPr/>
            </a:lvl1p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3893624538"/>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dirty="0"/>
              <a:t>Drag picture to placeholder or click icon to add</a:t>
            </a:r>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dirty="0"/>
              <a:t>Drag picture to placeholder or click icon to add</a:t>
            </a:r>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dirty="0"/>
              <a:t>Drag picture to placeholder or click icon to add</a:t>
            </a:r>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dirty="0"/>
              <a:t>Drag picture to placeholder or click icon to add</a:t>
            </a:r>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7" name="Date Placeholder 1"/>
          <p:cNvSpPr>
            <a:spLocks noGrp="1"/>
          </p:cNvSpPr>
          <p:nvPr>
            <p:ph type="dt" sz="half" idx="18"/>
          </p:nvPr>
        </p:nvSpPr>
        <p:spPr/>
        <p:txBody>
          <a:bodyPr/>
          <a:lstStyle>
            <a:lvl1pPr>
              <a:defRPr/>
            </a:lvl1pPr>
          </a:lstStyle>
          <a:p>
            <a:fld id="{F4D56339-E211-4045-8133-D29ABDC9BFDB}" type="datetime1">
              <a:rPr lang="en-US" smtClean="0"/>
              <a:t>8/23/19</a:t>
            </a:fld>
            <a:endParaRPr lang="en-US" dirty="0"/>
          </a:p>
        </p:txBody>
      </p:sp>
      <p:sp>
        <p:nvSpPr>
          <p:cNvPr id="18" name="Slide Number Placeholder 2"/>
          <p:cNvSpPr>
            <a:spLocks noGrp="1"/>
          </p:cNvSpPr>
          <p:nvPr>
            <p:ph type="sldNum" sz="quarter" idx="19"/>
          </p:nvPr>
        </p:nvSpPr>
        <p:spPr/>
        <p:txBody>
          <a:bodyPr/>
          <a:lstStyle>
            <a:lvl1pPr>
              <a:defRPr/>
            </a:lvl1p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125245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dirty="0"/>
              <a:t>Drag picture to placeholder or click icon to add</a:t>
            </a:r>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5"/>
          </p:nvPr>
        </p:nvSpPr>
        <p:spPr/>
        <p:txBody>
          <a:bodyPr/>
          <a:lstStyle>
            <a:lvl1pPr>
              <a:defRPr/>
            </a:lvl1pPr>
          </a:lstStyle>
          <a:p>
            <a:fld id="{6DD9AAD7-68B0-BB47-811E-49F2684A621E}" type="datetime1">
              <a:rPr lang="en-US" smtClean="0"/>
              <a:t>8/23/19</a:t>
            </a:fld>
            <a:endParaRPr lang="en-US" dirty="0"/>
          </a:p>
        </p:txBody>
      </p:sp>
      <p:sp>
        <p:nvSpPr>
          <p:cNvPr id="13" name="Slide Number Placeholder 2"/>
          <p:cNvSpPr>
            <a:spLocks noGrp="1"/>
          </p:cNvSpPr>
          <p:nvPr>
            <p:ph type="sldNum" sz="quarter" idx="16"/>
          </p:nvPr>
        </p:nvSpPr>
        <p:spPr/>
        <p:txBody>
          <a:bodyPr/>
          <a:lstStyle>
            <a:lvl1pPr>
              <a:defRPr/>
            </a:lvl1p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75907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60BC5383-B22C-A746-A4AF-C32103C6BFA6}" type="slidenum">
              <a:rPr lang="en-US" smtClean="0"/>
              <a:pPr/>
              <a:t>‹#›</a:t>
            </a:fld>
            <a:endParaRPr lang="en-US" dirty="0"/>
          </a:p>
        </p:txBody>
      </p:sp>
      <p:sp>
        <p:nvSpPr>
          <p:cNvPr id="5" name="Date Placeholder 3"/>
          <p:cNvSpPr>
            <a:spLocks noGrp="1"/>
          </p:cNvSpPr>
          <p:nvPr>
            <p:ph type="dt" sz="half" idx="11"/>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1716930207"/>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fld id="{60BC5383-B22C-A746-A4AF-C32103C6BFA6}" type="slidenum">
              <a:rPr lang="en-US" smtClean="0"/>
              <a:pPr/>
              <a:t>‹#›</a:t>
            </a:fld>
            <a:endParaRPr lang="en-US" dirty="0"/>
          </a:p>
        </p:txBody>
      </p:sp>
      <p:sp>
        <p:nvSpPr>
          <p:cNvPr id="4" name="Date Placeholder 2"/>
          <p:cNvSpPr>
            <a:spLocks noGrp="1"/>
          </p:cNvSpPr>
          <p:nvPr>
            <p:ph type="dt" sz="half" idx="11"/>
          </p:nvPr>
        </p:nvSpPr>
        <p:spPr/>
        <p:txBody>
          <a:bodyPr/>
          <a:lstStyle>
            <a:lvl1pPr>
              <a:defRPr/>
            </a:lvl1pPr>
          </a:lstStyle>
          <a:p>
            <a:fld id="{EAE95F89-96EF-A548-84A3-934B2C601EDF}" type="datetime1">
              <a:rPr lang="en-US" smtClean="0"/>
              <a:t>8/23/19</a:t>
            </a:fld>
            <a:endParaRPr lang="en-US" dirty="0"/>
          </a:p>
        </p:txBody>
      </p:sp>
    </p:spTree>
    <p:extLst>
      <p:ext uri="{BB962C8B-B14F-4D97-AF65-F5344CB8AC3E}">
        <p14:creationId xmlns:p14="http://schemas.microsoft.com/office/powerpoint/2010/main" val="3777291807"/>
      </p:ext>
    </p:extLst>
  </p:cSld>
  <p:clrMapOvr>
    <a:masterClrMapping/>
  </p:clrMapOvr>
  <p:hf hdr="0" ft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21"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theme" Target="../theme/theme2.xml"/><Relationship Id="rId14" Type="http://schemas.openxmlformats.org/officeDocument/2006/relationships/image" Target="../media/image20.jpe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60BC5383-B22C-A746-A4AF-C32103C6BFA6}" type="slidenum">
              <a:rPr lang="en-US" smtClean="0"/>
              <a:pPr/>
              <a:t>‹#›</a:t>
            </a:fld>
            <a:endParaRPr lang="en-US" dirty="0"/>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EAE95F89-96EF-A548-84A3-934B2C601EDF}" type="datetime1">
              <a:rPr lang="en-US" smtClean="0"/>
              <a:t>8/23/19</a:t>
            </a:fld>
            <a:endParaRPr lang="en-US" dirty="0"/>
          </a:p>
        </p:txBody>
      </p:sp>
      <p:sp>
        <p:nvSpPr>
          <p:cNvPr id="1030"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8 FEB 2013</a:t>
            </a:r>
          </a:p>
        </p:txBody>
      </p:sp>
      <p:sp>
        <p:nvSpPr>
          <p:cNvPr id="1031"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4" descr="ieee_tag_blue_006699.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718425" y="6132513"/>
            <a:ext cx="98901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1"/>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4"/>
          <p:cNvSpPr>
            <a:spLocks noChangeShapeType="1"/>
          </p:cNvSpPr>
          <p:nvPr/>
        </p:nvSpPr>
        <p:spPr bwMode="auto">
          <a:xfrm flipV="1">
            <a:off x="533400" y="6477000"/>
            <a:ext cx="6781800" cy="6350"/>
          </a:xfrm>
          <a:prstGeom prst="line">
            <a:avLst/>
          </a:prstGeom>
          <a:noFill/>
          <a:ln w="50800">
            <a:solidFill>
              <a:srgbClr val="2944B7"/>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3600">
              <a:solidFill>
                <a:srgbClr val="000099"/>
              </a:solidFill>
              <a:latin typeface="Arial" charset="0"/>
              <a:ea typeface="ＭＳ Ｐゴシック" charset="0"/>
              <a:cs typeface="ＭＳ Ｐゴシック" charset="0"/>
            </a:endParaRPr>
          </a:p>
        </p:txBody>
      </p:sp>
      <p:pic>
        <p:nvPicPr>
          <p:cNvPr id="1029" name="Picture 5" descr="ieeebl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4113" y="6281738"/>
            <a:ext cx="106680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11966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ctr" rtl="0" eaLnBrk="0" fontAlgn="base" hangingPunct="0">
        <a:spcBef>
          <a:spcPct val="0"/>
        </a:spcBef>
        <a:spcAft>
          <a:spcPct val="0"/>
        </a:spcAft>
        <a:defRPr sz="3600" b="1">
          <a:solidFill>
            <a:srgbClr val="000099"/>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000099"/>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000099"/>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000099"/>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000099"/>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000099"/>
          </a:solidFill>
          <a:latin typeface="Arial" charset="0"/>
        </a:defRPr>
      </a:lvl6pPr>
      <a:lvl7pPr marL="914400" algn="ctr" rtl="0" eaLnBrk="0" fontAlgn="base" hangingPunct="0">
        <a:spcBef>
          <a:spcPct val="0"/>
        </a:spcBef>
        <a:spcAft>
          <a:spcPct val="0"/>
        </a:spcAft>
        <a:defRPr sz="3600" b="1">
          <a:solidFill>
            <a:srgbClr val="000099"/>
          </a:solidFill>
          <a:latin typeface="Arial" charset="0"/>
        </a:defRPr>
      </a:lvl7pPr>
      <a:lvl8pPr marL="1371600" algn="ctr" rtl="0" eaLnBrk="0" fontAlgn="base" hangingPunct="0">
        <a:spcBef>
          <a:spcPct val="0"/>
        </a:spcBef>
        <a:spcAft>
          <a:spcPct val="0"/>
        </a:spcAft>
        <a:defRPr sz="3600" b="1">
          <a:solidFill>
            <a:srgbClr val="000099"/>
          </a:solidFill>
          <a:latin typeface="Arial" charset="0"/>
        </a:defRPr>
      </a:lvl8pPr>
      <a:lvl9pPr marL="1828800" algn="ctr" rtl="0" eaLnBrk="0" fontAlgn="base" hangingPunct="0">
        <a:spcBef>
          <a:spcPct val="0"/>
        </a:spcBef>
        <a:spcAft>
          <a:spcPct val="0"/>
        </a:spcAft>
        <a:defRPr sz="3600" b="1">
          <a:solidFill>
            <a:srgbClr val="000099"/>
          </a:solidFill>
          <a:latin typeface="Arial" charset="0"/>
        </a:defRPr>
      </a:lvl9pPr>
    </p:titleStyle>
    <p:bodyStyle>
      <a:lvl1pPr marL="342900" indent="-342900" algn="l" rtl="0" eaLnBrk="0" fontAlgn="base" hangingPunct="0">
        <a:spcBef>
          <a:spcPct val="20000"/>
        </a:spcBef>
        <a:spcAft>
          <a:spcPct val="0"/>
        </a:spcAft>
        <a:buClr>
          <a:srgbClr val="CC3300"/>
        </a:buClr>
        <a:buSzPct val="50000"/>
        <a:buFont typeface="Monotype Sorts" charset="0"/>
        <a:buChar char="l"/>
        <a:defRPr sz="3200">
          <a:solidFill>
            <a:srgbClr val="0000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3300"/>
        </a:buClr>
        <a:buSzPct val="50000"/>
        <a:buFont typeface="Monotype Sorts" charset="0"/>
        <a:buChar char="l"/>
        <a:defRPr sz="2800">
          <a:solidFill>
            <a:srgbClr val="000099"/>
          </a:solidFill>
          <a:latin typeface="+mn-lt"/>
          <a:ea typeface="ＭＳ Ｐゴシック" charset="-128"/>
        </a:defRPr>
      </a:lvl2pPr>
      <a:lvl3pPr marL="1143000" indent="-228600" algn="l" rtl="0" eaLnBrk="0" fontAlgn="base" hangingPunct="0">
        <a:spcBef>
          <a:spcPct val="20000"/>
        </a:spcBef>
        <a:spcAft>
          <a:spcPct val="0"/>
        </a:spcAft>
        <a:buClr>
          <a:srgbClr val="CC3300"/>
        </a:buClr>
        <a:buSzPct val="50000"/>
        <a:buFont typeface="Monotype Sorts" charset="0"/>
        <a:buChar char="l"/>
        <a:defRPr sz="2400">
          <a:solidFill>
            <a:srgbClr val="000099"/>
          </a:solidFill>
          <a:latin typeface="+mn-lt"/>
          <a:ea typeface="ＭＳ Ｐゴシック" charset="-128"/>
        </a:defRPr>
      </a:lvl3pPr>
      <a:lvl4pPr marL="1600200" indent="-228600" algn="l" rtl="0" eaLnBrk="0" fontAlgn="base" hangingPunct="0">
        <a:spcBef>
          <a:spcPct val="20000"/>
        </a:spcBef>
        <a:spcAft>
          <a:spcPct val="0"/>
        </a:spcAft>
        <a:buClr>
          <a:srgbClr val="CC3300"/>
        </a:buClr>
        <a:buSzPct val="50000"/>
        <a:buFont typeface="Monotype Sorts" charset="0"/>
        <a:buChar char="l"/>
        <a:defRPr sz="2000">
          <a:solidFill>
            <a:srgbClr val="000099"/>
          </a:solidFill>
          <a:latin typeface="+mn-lt"/>
          <a:ea typeface="ＭＳ Ｐゴシック" charset="-128"/>
        </a:defRPr>
      </a:lvl4pPr>
      <a:lvl5pPr marL="2057400" indent="-228600" algn="l" rtl="0" eaLnBrk="0" fontAlgn="base" hangingPunct="0">
        <a:spcBef>
          <a:spcPct val="20000"/>
        </a:spcBef>
        <a:spcAft>
          <a:spcPct val="0"/>
        </a:spcAft>
        <a:buClr>
          <a:srgbClr val="CC3300"/>
        </a:buClr>
        <a:buSzPct val="50000"/>
        <a:buFont typeface="Monotype Sorts" charset="0"/>
        <a:buChar char="l"/>
        <a:defRPr sz="2000">
          <a:solidFill>
            <a:srgbClr val="000099"/>
          </a:solidFill>
          <a:latin typeface="+mn-lt"/>
          <a:ea typeface="ＭＳ Ｐゴシック" charset="-128"/>
        </a:defRPr>
      </a:lvl5pPr>
      <a:lvl6pPr marL="2514600" indent="-228600" algn="l" rtl="0" eaLnBrk="0" fontAlgn="base" hangingPunct="0">
        <a:spcBef>
          <a:spcPct val="20000"/>
        </a:spcBef>
        <a:spcAft>
          <a:spcPct val="0"/>
        </a:spcAft>
        <a:buClr>
          <a:srgbClr val="CC3300"/>
        </a:buClr>
        <a:buSzPct val="50000"/>
        <a:buFont typeface="Monotype Sorts" pitchFamily="2" charset="2"/>
        <a:buChar char="l"/>
        <a:defRPr sz="2000">
          <a:solidFill>
            <a:srgbClr val="000099"/>
          </a:solidFill>
          <a:latin typeface="+mn-lt"/>
        </a:defRPr>
      </a:lvl6pPr>
      <a:lvl7pPr marL="2971800" indent="-228600" algn="l" rtl="0" eaLnBrk="0" fontAlgn="base" hangingPunct="0">
        <a:spcBef>
          <a:spcPct val="20000"/>
        </a:spcBef>
        <a:spcAft>
          <a:spcPct val="0"/>
        </a:spcAft>
        <a:buClr>
          <a:srgbClr val="CC3300"/>
        </a:buClr>
        <a:buSzPct val="50000"/>
        <a:buFont typeface="Monotype Sorts" pitchFamily="2" charset="2"/>
        <a:buChar char="l"/>
        <a:defRPr sz="2000">
          <a:solidFill>
            <a:srgbClr val="000099"/>
          </a:solidFill>
          <a:latin typeface="+mn-lt"/>
        </a:defRPr>
      </a:lvl7pPr>
      <a:lvl8pPr marL="3429000" indent="-228600" algn="l" rtl="0" eaLnBrk="0" fontAlgn="base" hangingPunct="0">
        <a:spcBef>
          <a:spcPct val="20000"/>
        </a:spcBef>
        <a:spcAft>
          <a:spcPct val="0"/>
        </a:spcAft>
        <a:buClr>
          <a:srgbClr val="CC3300"/>
        </a:buClr>
        <a:buSzPct val="50000"/>
        <a:buFont typeface="Monotype Sorts" pitchFamily="2" charset="2"/>
        <a:buChar char="l"/>
        <a:defRPr sz="2000">
          <a:solidFill>
            <a:srgbClr val="000099"/>
          </a:solidFill>
          <a:latin typeface="+mn-lt"/>
        </a:defRPr>
      </a:lvl8pPr>
      <a:lvl9pPr marL="3886200" indent="-228600" algn="l" rtl="0" eaLnBrk="0" fontAlgn="base" hangingPunct="0">
        <a:spcBef>
          <a:spcPct val="20000"/>
        </a:spcBef>
        <a:spcAft>
          <a:spcPct val="0"/>
        </a:spcAft>
        <a:buClr>
          <a:srgbClr val="CC3300"/>
        </a:buClr>
        <a:buSzPct val="50000"/>
        <a:buFont typeface="Monotype Sorts" pitchFamily="2" charset="2"/>
        <a:buChar char="l"/>
        <a:defRPr sz="20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officers.vtools.ieee.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17.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2.png"/><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9.xml"/><Relationship Id="rId2"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jpeg"/><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327372"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14050" y="245850"/>
            <a:ext cx="10352553" cy="6370973"/>
          </a:xfrm>
          <a:prstGeom prst="rect">
            <a:avLst/>
          </a:prstGeom>
          <a:ln>
            <a:noFill/>
          </a:ln>
        </p:spPr>
        <p:txBody>
          <a:bodyPr wrap="square" rtlCol="0">
            <a:spAutoFit/>
          </a:bodyPr>
          <a:lstStyle/>
          <a:p>
            <a:pPr algn="ctr"/>
            <a:r>
              <a:rPr lang="mr-IN" sz="1600" b="1" dirty="0" smtClean="0"/>
              <a:t>Proposed </a:t>
            </a:r>
            <a:r>
              <a:rPr lang="mr-IN" sz="1600" b="1" dirty="0"/>
              <a:t>Agenda For CTS Leadership Meeting (ING4103)</a:t>
            </a:r>
          </a:p>
          <a:p>
            <a:endParaRPr lang="mr-IN" sz="1200" dirty="0"/>
          </a:p>
          <a:p>
            <a:r>
              <a:rPr lang="mr-IN" sz="1200" dirty="0"/>
              <a:t>          07:00           Setup, Coffee, Sign-in, Networking, Breakfast</a:t>
            </a:r>
          </a:p>
          <a:p>
            <a:endParaRPr lang="mr-IN" sz="1200" dirty="0"/>
          </a:p>
          <a:p>
            <a:r>
              <a:rPr lang="mr-IN" sz="1200" dirty="0"/>
              <a:t>          07:55           Call to Order, Approve Agenda</a:t>
            </a:r>
          </a:p>
          <a:p>
            <a:endParaRPr lang="mr-IN" sz="1200" dirty="0"/>
          </a:p>
          <a:p>
            <a:r>
              <a:rPr lang="mr-IN" sz="1200" dirty="0"/>
              <a:t>          08:00           Roll Call / Introductions</a:t>
            </a:r>
          </a:p>
          <a:p>
            <a:endParaRPr lang="mr-IN" sz="1200" dirty="0"/>
          </a:p>
          <a:p>
            <a:r>
              <a:rPr lang="mr-IN" sz="1200" dirty="0"/>
              <a:t>          08:20           Section and </a:t>
            </a:r>
            <a:r>
              <a:rPr lang="mr-IN" sz="1200" dirty="0" smtClean="0"/>
              <a:t>Officers</a:t>
            </a:r>
            <a:endParaRPr lang="mr-IN" sz="1200" dirty="0"/>
          </a:p>
          <a:p>
            <a:endParaRPr lang="mr-IN" sz="1200" dirty="0"/>
          </a:p>
          <a:p>
            <a:r>
              <a:rPr lang="mr-IN" sz="1200" dirty="0"/>
              <a:t>          09:00         </a:t>
            </a:r>
            <a:r>
              <a:rPr lang="en-US" sz="1200" dirty="0" smtClean="0"/>
              <a:t> </a:t>
            </a:r>
            <a:r>
              <a:rPr lang="mr-IN" sz="1200" dirty="0" smtClean="0"/>
              <a:t> </a:t>
            </a:r>
            <a:r>
              <a:rPr lang="mr-IN" sz="1200" dirty="0"/>
              <a:t>Committee reporting</a:t>
            </a:r>
            <a:r>
              <a:rPr lang="mr-IN" sz="1200" dirty="0" smtClean="0"/>
              <a:t>,</a:t>
            </a:r>
            <a:r>
              <a:rPr lang="en-US" sz="1200" dirty="0" smtClean="0"/>
              <a:t> FIN Committee, Nomination &amp; Election, </a:t>
            </a:r>
            <a:r>
              <a:rPr lang="mr-IN" sz="1200" dirty="0" smtClean="0"/>
              <a:t>Next </a:t>
            </a:r>
            <a:r>
              <a:rPr lang="mr-IN" sz="1200" dirty="0"/>
              <a:t>year Fall meeting:</a:t>
            </a:r>
          </a:p>
          <a:p>
            <a:endParaRPr lang="mr-IN" sz="1200" dirty="0"/>
          </a:p>
          <a:p>
            <a:r>
              <a:rPr lang="mr-IN" sz="1200" dirty="0"/>
              <a:t>          10:00           Coffee Break (Joing with Student Brances)</a:t>
            </a:r>
          </a:p>
          <a:p>
            <a:endParaRPr lang="mr-IN" sz="1200" dirty="0"/>
          </a:p>
          <a:p>
            <a:r>
              <a:rPr lang="mr-IN" sz="1200" dirty="0"/>
              <a:t>          10:30          Membership Development, Member </a:t>
            </a:r>
            <a:r>
              <a:rPr lang="mr-IN" sz="1200" dirty="0" smtClean="0"/>
              <a:t>Upgrade</a:t>
            </a:r>
            <a:r>
              <a:rPr lang="en-US" sz="1200" dirty="0" smtClean="0"/>
              <a:t>, Website, Enhanced Newsletter, Comm. Portal</a:t>
            </a:r>
            <a:endParaRPr lang="mr-IN" sz="1200" dirty="0"/>
          </a:p>
          <a:p>
            <a:r>
              <a:rPr lang="en-US" sz="1200" dirty="0" smtClean="0"/>
              <a:t>			</a:t>
            </a:r>
            <a:r>
              <a:rPr lang="mr-IN" sz="1200" dirty="0" smtClean="0"/>
              <a:t>STEM</a:t>
            </a:r>
            <a:r>
              <a:rPr lang="mr-IN" sz="1200" dirty="0"/>
              <a:t>, YP, PACE, (AP03/MTT17, </a:t>
            </a:r>
            <a:r>
              <a:rPr lang="mr-IN" sz="1200" dirty="0" smtClean="0"/>
              <a:t>IM</a:t>
            </a:r>
            <a:r>
              <a:rPr lang="en-US" sz="1200" dirty="0" smtClean="0"/>
              <a:t>,  LM</a:t>
            </a:r>
            <a:endParaRPr lang="mr-IN" sz="1200" dirty="0"/>
          </a:p>
          <a:p>
            <a:r>
              <a:rPr lang="en-US" sz="1200" dirty="0" smtClean="0"/>
              <a:t> </a:t>
            </a:r>
            <a:endParaRPr lang="mr-IN" sz="1200" dirty="0"/>
          </a:p>
          <a:p>
            <a:r>
              <a:rPr lang="mr-IN" sz="1200" dirty="0"/>
              <a:t>          11:15         Chapter/ affinity Group Reports* </a:t>
            </a:r>
          </a:p>
          <a:p>
            <a:r>
              <a:rPr lang="en-US" sz="1200" dirty="0" smtClean="0"/>
              <a:t>                                        </a:t>
            </a:r>
            <a:r>
              <a:rPr lang="mr-IN" sz="1200" dirty="0" smtClean="0"/>
              <a:t>CTCN</a:t>
            </a:r>
            <a:r>
              <a:rPr lang="mr-IN" sz="1200" dirty="0"/>
              <a:t>, PI2, PES, SMC/AES, CAS/SSC</a:t>
            </a:r>
            <a:r>
              <a:rPr lang="mr-IN" sz="1200" dirty="0" smtClean="0"/>
              <a:t>,</a:t>
            </a:r>
            <a:endParaRPr lang="mr-IN" sz="1200" dirty="0"/>
          </a:p>
          <a:p>
            <a:r>
              <a:rPr lang="mr-IN" sz="1200" dirty="0"/>
              <a:t>                           </a:t>
            </a:r>
            <a:r>
              <a:rPr lang="en-US" sz="1200" dirty="0" smtClean="0"/>
              <a:t>     </a:t>
            </a:r>
            <a:r>
              <a:rPr lang="mr-IN" sz="1200" dirty="0" smtClean="0"/>
              <a:t> </a:t>
            </a:r>
            <a:r>
              <a:rPr lang="en-US" sz="1200" dirty="0" smtClean="0"/>
              <a:t>      </a:t>
            </a:r>
            <a:r>
              <a:rPr lang="mr-IN" sz="1200" dirty="0" smtClean="0"/>
              <a:t>TEM </a:t>
            </a:r>
            <a:r>
              <a:rPr lang="mr-IN" sz="1200" dirty="0"/>
              <a:t>&amp; TEM-Grad, E25, WIE, Elec Devices (ED15)</a:t>
            </a:r>
          </a:p>
          <a:p>
            <a:endParaRPr lang="mr-IN" sz="1200" b="1" dirty="0"/>
          </a:p>
          <a:p>
            <a:r>
              <a:rPr lang="mr-IN" sz="1200" b="1" dirty="0"/>
              <a:t>          12:00          Lunch</a:t>
            </a:r>
          </a:p>
          <a:p>
            <a:endParaRPr lang="mr-IN" sz="1200" dirty="0"/>
          </a:p>
          <a:p>
            <a:r>
              <a:rPr lang="mr-IN" sz="1200" dirty="0"/>
              <a:t>          13:00           Student Branch Chair Activities</a:t>
            </a:r>
          </a:p>
          <a:p>
            <a:endParaRPr lang="mr-IN" sz="1200" dirty="0"/>
          </a:p>
          <a:p>
            <a:r>
              <a:rPr lang="mr-IN" sz="1200" dirty="0"/>
              <a:t>          14:15           Chapter Reports continued                    </a:t>
            </a:r>
          </a:p>
          <a:p>
            <a:r>
              <a:rPr lang="mr-IN" sz="1200" dirty="0"/>
              <a:t>                             </a:t>
            </a:r>
            <a:r>
              <a:rPr lang="en-US" sz="1200" dirty="0" smtClean="0"/>
              <a:t>     </a:t>
            </a:r>
            <a:r>
              <a:rPr lang="mr-IN" sz="1200" dirty="0" smtClean="0"/>
              <a:t> </a:t>
            </a:r>
            <a:r>
              <a:rPr lang="mr-IN" sz="1200" dirty="0"/>
              <a:t>EMBS-SA, Computer-SA, Computer/EMBS-SA,  (ComSoc/SP &amp; EMBS/Computer)-AUS</a:t>
            </a:r>
            <a:r>
              <a:rPr lang="mr-IN" sz="1200" dirty="0" smtClean="0"/>
              <a:t>,</a:t>
            </a:r>
            <a:endParaRPr lang="mr-IN" sz="1200" dirty="0"/>
          </a:p>
          <a:p>
            <a:r>
              <a:rPr lang="mr-IN" sz="1200" dirty="0"/>
              <a:t>                             </a:t>
            </a:r>
            <a:r>
              <a:rPr lang="en-US" sz="1200" dirty="0" smtClean="0"/>
              <a:t>    </a:t>
            </a:r>
            <a:r>
              <a:rPr lang="mr-IN" sz="1200" dirty="0" smtClean="0"/>
              <a:t> </a:t>
            </a:r>
            <a:r>
              <a:rPr lang="mr-IN" sz="1200" dirty="0"/>
              <a:t>SEN, EMC27, CEDA, PHO36, CPMT21, Magnetics/Nano Tech</a:t>
            </a:r>
          </a:p>
          <a:p>
            <a:endParaRPr lang="mr-IN" sz="1200" dirty="0"/>
          </a:p>
          <a:p>
            <a:r>
              <a:rPr lang="mr-IN" sz="1200" dirty="0"/>
              <a:t>          14:45            New Business/</a:t>
            </a:r>
            <a:r>
              <a:rPr lang="mr-IN" sz="1200" dirty="0" smtClean="0"/>
              <a:t>Motion</a:t>
            </a:r>
            <a:endParaRPr lang="en-US" sz="1200" dirty="0" smtClean="0"/>
          </a:p>
          <a:p>
            <a:endParaRPr lang="en-US" sz="1200" dirty="0" smtClean="0"/>
          </a:p>
          <a:p>
            <a:r>
              <a:rPr lang="mr-IN" sz="1200" dirty="0"/>
              <a:t> </a:t>
            </a:r>
            <a:r>
              <a:rPr lang="en-US" sz="1200" dirty="0" smtClean="0"/>
              <a:t>       </a:t>
            </a:r>
            <a:r>
              <a:rPr lang="mr-IN" sz="1200" dirty="0" smtClean="0"/>
              <a:t>15</a:t>
            </a:r>
            <a:r>
              <a:rPr lang="mr-IN" sz="1200" dirty="0"/>
              <a:t>:00           Adjourn</a:t>
            </a:r>
          </a:p>
          <a:p>
            <a:endParaRPr lang="mr-IN" sz="1200" dirty="0"/>
          </a:p>
          <a:p>
            <a:endParaRPr lang="mr-IN" sz="1200" dirty="0"/>
          </a:p>
        </p:txBody>
      </p:sp>
    </p:spTree>
    <p:extLst>
      <p:ext uri="{BB962C8B-B14F-4D97-AF65-F5344CB8AC3E}">
        <p14:creationId xmlns:p14="http://schemas.microsoft.com/office/powerpoint/2010/main" val="5676816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a:t>
            </a:r>
            <a:r>
              <a:rPr lang="en-US" dirty="0" smtClean="0">
                <a:latin typeface="Verdana" charset="0"/>
                <a:cs typeface="ＭＳ Ｐゴシック" charset="0"/>
              </a:rPr>
              <a:t>Initiatives &amp; Key </a:t>
            </a:r>
            <a:r>
              <a:rPr lang="en-US" dirty="0" smtClean="0">
                <a:latin typeface="Verdana" charset="0"/>
                <a:cs typeface="ＭＳ Ｐゴシック" charset="0"/>
              </a:rPr>
              <a:t>Accomplishments</a:t>
            </a:r>
            <a:endParaRPr lang="en-US" dirty="0">
              <a:latin typeface="Verdana" charset="0"/>
              <a:cs typeface="ＭＳ Ｐゴシック" charset="0"/>
            </a:endParaRPr>
          </a:p>
        </p:txBody>
      </p:sp>
      <p:sp>
        <p:nvSpPr>
          <p:cNvPr id="2" name="TextBox 1"/>
          <p:cNvSpPr txBox="1"/>
          <p:nvPr/>
        </p:nvSpPr>
        <p:spPr>
          <a:xfrm>
            <a:off x="366889" y="1654351"/>
            <a:ext cx="7955115" cy="4708981"/>
          </a:xfrm>
          <a:prstGeom prst="rect">
            <a:avLst/>
          </a:prstGeom>
          <a:ln>
            <a:noFill/>
          </a:ln>
        </p:spPr>
        <p:txBody>
          <a:bodyPr wrap="square" rtlCol="0">
            <a:spAutoFit/>
          </a:bodyPr>
          <a:lstStyle/>
          <a:p>
            <a:r>
              <a:rPr lang="en-US" sz="2400" b="1" dirty="0" smtClean="0"/>
              <a:t>Initial AI For CTS Leadership</a:t>
            </a:r>
          </a:p>
          <a:p>
            <a:r>
              <a:rPr lang="en-US" sz="2000" b="1" dirty="0" smtClean="0"/>
              <a:t>Sources:</a:t>
            </a:r>
          </a:p>
          <a:p>
            <a:pPr marL="342900" indent="-342900">
              <a:buFont typeface="Arial"/>
              <a:buChar char="•"/>
            </a:pPr>
            <a:r>
              <a:rPr lang="en-US" sz="2400" dirty="0" smtClean="0"/>
              <a:t>OU Analytics</a:t>
            </a:r>
          </a:p>
          <a:p>
            <a:pPr marL="342900" indent="-342900">
              <a:buFont typeface="Arial"/>
              <a:buChar char="•"/>
            </a:pPr>
            <a:r>
              <a:rPr lang="en-US" sz="2400" dirty="0" err="1" smtClean="0"/>
              <a:t>vTools</a:t>
            </a:r>
            <a:r>
              <a:rPr lang="en-US" sz="2400" dirty="0" smtClean="0"/>
              <a:t> reporting</a:t>
            </a:r>
          </a:p>
          <a:p>
            <a:pPr marL="342900" indent="-342900">
              <a:buFont typeface="Arial"/>
              <a:buChar char="•"/>
            </a:pPr>
            <a:r>
              <a:rPr lang="en-US" sz="2400" dirty="0" smtClean="0"/>
              <a:t>IEEE MGA contract information</a:t>
            </a:r>
          </a:p>
          <a:p>
            <a:endParaRPr lang="en-US" sz="2000" b="1" dirty="0" smtClean="0"/>
          </a:p>
          <a:p>
            <a:r>
              <a:rPr lang="en-US" sz="2000" b="1" dirty="0" smtClean="0"/>
              <a:t>Deliverables:</a:t>
            </a:r>
            <a:endParaRPr lang="en-US" sz="2000" b="1" dirty="0"/>
          </a:p>
          <a:p>
            <a:pPr marL="342900" indent="-342900">
              <a:buFont typeface="Arial"/>
              <a:buChar char="•"/>
            </a:pPr>
            <a:r>
              <a:rPr lang="en-US" sz="2000" dirty="0" smtClean="0"/>
              <a:t>Reconcile and build co-related records for CTS leadership</a:t>
            </a:r>
          </a:p>
          <a:p>
            <a:pPr marL="342900" indent="-342900">
              <a:buFont typeface="Arial"/>
              <a:buChar char="•"/>
            </a:pPr>
            <a:r>
              <a:rPr lang="en-US" sz="2000" dirty="0" smtClean="0"/>
              <a:t>Updating Officers positions and created a process</a:t>
            </a:r>
          </a:p>
          <a:p>
            <a:pPr marL="342900" indent="-342900">
              <a:buFont typeface="Arial"/>
              <a:buChar char="•"/>
            </a:pPr>
            <a:r>
              <a:rPr lang="en-US" sz="2000" dirty="0" smtClean="0"/>
              <a:t>Created a core list to be ported on CTS website as well as for chairs as frequently used tools</a:t>
            </a:r>
          </a:p>
          <a:p>
            <a:pPr marL="342900" indent="-342900">
              <a:buFont typeface="Arial"/>
              <a:buChar char="•"/>
            </a:pPr>
            <a:r>
              <a:rPr lang="en-US" sz="2000" dirty="0" smtClean="0"/>
              <a:t>Work towards having website link with </a:t>
            </a:r>
            <a:r>
              <a:rPr lang="en-US" sz="2000" dirty="0" err="1" smtClean="0"/>
              <a:t>vtools</a:t>
            </a:r>
            <a:r>
              <a:rPr lang="en-US" sz="2000" dirty="0" smtClean="0"/>
              <a:t> officer reporting for update</a:t>
            </a:r>
          </a:p>
          <a:p>
            <a:pPr marL="342900" indent="-342900">
              <a:buFont typeface="Arial"/>
              <a:buChar char="•"/>
            </a:pPr>
            <a:endParaRPr lang="en-US" sz="2400" b="1" dirty="0" smtClean="0"/>
          </a:p>
        </p:txBody>
      </p:sp>
    </p:spTree>
    <p:extLst>
      <p:ext uri="{BB962C8B-B14F-4D97-AF65-F5344CB8AC3E}">
        <p14:creationId xmlns:p14="http://schemas.microsoft.com/office/powerpoint/2010/main" val="935722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a:t>
            </a:r>
            <a:r>
              <a:rPr lang="en-US" dirty="0" smtClean="0">
                <a:latin typeface="Verdana" charset="0"/>
                <a:cs typeface="ＭＳ Ｐゴシック" charset="0"/>
              </a:rPr>
              <a:t>Initiatives &amp; Key </a:t>
            </a:r>
            <a:r>
              <a:rPr lang="en-US" dirty="0" smtClean="0">
                <a:latin typeface="Verdana" charset="0"/>
                <a:cs typeface="ＭＳ Ｐゴシック" charset="0"/>
              </a:rPr>
              <a:t>Accomplishments</a:t>
            </a:r>
            <a:endParaRPr lang="en-US" dirty="0">
              <a:latin typeface="Verdana" charset="0"/>
              <a:cs typeface="ＭＳ Ｐゴシック" charset="0"/>
            </a:endParaRPr>
          </a:p>
        </p:txBody>
      </p:sp>
      <p:pic>
        <p:nvPicPr>
          <p:cNvPr id="3" name="Picture 2" descr="Screen Shot 2019-08-24 at 12.09.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5" y="1479813"/>
            <a:ext cx="9144000" cy="5378187"/>
          </a:xfrm>
          <a:prstGeom prst="rect">
            <a:avLst/>
          </a:prstGeom>
        </p:spPr>
      </p:pic>
    </p:spTree>
    <p:extLst>
      <p:ext uri="{BB962C8B-B14F-4D97-AF65-F5344CB8AC3E}">
        <p14:creationId xmlns:p14="http://schemas.microsoft.com/office/powerpoint/2010/main" val="13854437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dirty="0" smtClean="0">
                <a:latin typeface="Verdana" charset="0"/>
                <a:cs typeface="ＭＳ Ｐゴシック" charset="0"/>
              </a:rPr>
              <a:t>CTS Leadership </a:t>
            </a:r>
            <a:endParaRPr lang="en-US" dirty="0">
              <a:latin typeface="Verdana" charset="0"/>
              <a:cs typeface="ＭＳ Ｐゴシック" charset="0"/>
            </a:endParaRPr>
          </a:p>
        </p:txBody>
      </p:sp>
      <p:sp>
        <p:nvSpPr>
          <p:cNvPr id="16388" name="Date Placeholder 3"/>
          <p:cNvSpPr>
            <a:spLocks noGrp="1"/>
          </p:cNvSpPr>
          <p:nvPr>
            <p:ph type="dt" sz="half"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4960513-4B30-4F43-9B3D-3C93176032D1}" type="datetime1">
              <a:rPr lang="en-US" smtClean="0">
                <a:solidFill>
                  <a:srgbClr val="898989"/>
                </a:solidFill>
              </a:rPr>
              <a:t>8/24/19</a:t>
            </a:fld>
            <a:endParaRPr lang="en-US" dirty="0">
              <a:solidFill>
                <a:srgbClr val="898989"/>
              </a:solidFill>
            </a:endParaRPr>
          </a:p>
        </p:txBody>
      </p:sp>
      <p:sp>
        <p:nvSpPr>
          <p:cNvPr id="16389" name="Slide Number Placeholder 4"/>
          <p:cNvSpPr>
            <a:spLocks noGrp="1"/>
          </p:cNvSpPr>
          <p:nvPr>
            <p:ph type="sldNum" sz="quarter" idx="13"/>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025E887-29C0-D540-A27D-272610FE38F9}" type="slidenum">
              <a:rPr lang="en-US">
                <a:solidFill>
                  <a:srgbClr val="898989"/>
                </a:solidFill>
              </a:rPr>
              <a:pPr eaLnBrk="1" hangingPunct="1">
                <a:defRPr/>
              </a:pPr>
              <a:t>12</a:t>
            </a:fld>
            <a:endParaRPr lang="en-US" dirty="0">
              <a:solidFill>
                <a:srgbClr val="898989"/>
              </a:solidFill>
            </a:endParaRPr>
          </a:p>
        </p:txBody>
      </p:sp>
      <p:sp>
        <p:nvSpPr>
          <p:cNvPr id="2" name="Rectangle 1"/>
          <p:cNvSpPr/>
          <p:nvPr/>
        </p:nvSpPr>
        <p:spPr>
          <a:xfrm>
            <a:off x="366889" y="1293749"/>
            <a:ext cx="2141361" cy="400110"/>
          </a:xfrm>
          <a:prstGeom prst="rect">
            <a:avLst/>
          </a:prstGeom>
        </p:spPr>
        <p:txBody>
          <a:bodyPr wrap="square">
            <a:spAutoFit/>
          </a:bodyPr>
          <a:lstStyle/>
          <a:p>
            <a:r>
              <a:rPr lang="en-US" sz="2000" b="1" dirty="0" smtClean="0"/>
              <a:t>CTS Officers </a:t>
            </a:r>
          </a:p>
        </p:txBody>
      </p:sp>
      <p:sp>
        <p:nvSpPr>
          <p:cNvPr id="3" name="TextBox 2"/>
          <p:cNvSpPr txBox="1"/>
          <p:nvPr/>
        </p:nvSpPr>
        <p:spPr>
          <a:xfrm>
            <a:off x="1119454" y="2238468"/>
            <a:ext cx="184666" cy="369332"/>
          </a:xfrm>
          <a:prstGeom prst="rect">
            <a:avLst/>
          </a:prstGeom>
          <a:ln>
            <a:noFill/>
          </a:ln>
        </p:spPr>
        <p:txBody>
          <a:bodyPr wrap="none" rtlCol="0">
            <a:spAutoFit/>
          </a:bodyPr>
          <a:lstStyle/>
          <a:p>
            <a:endParaRPr lang="en-US" dirty="0" smtClean="0"/>
          </a:p>
        </p:txBody>
      </p:sp>
      <p:sp>
        <p:nvSpPr>
          <p:cNvPr id="7" name="Rectangle 6"/>
          <p:cNvSpPr/>
          <p:nvPr/>
        </p:nvSpPr>
        <p:spPr>
          <a:xfrm>
            <a:off x="6465298" y="1293044"/>
            <a:ext cx="2283589" cy="1015663"/>
          </a:xfrm>
          <a:prstGeom prst="rect">
            <a:avLst/>
          </a:prstGeom>
        </p:spPr>
        <p:txBody>
          <a:bodyPr wrap="square">
            <a:spAutoFit/>
          </a:bodyPr>
          <a:lstStyle/>
          <a:p>
            <a:r>
              <a:rPr lang="en-US" sz="2000" b="1" dirty="0" smtClean="0"/>
              <a:t>Standing Committees/Coordinators </a:t>
            </a:r>
          </a:p>
        </p:txBody>
      </p:sp>
      <p:sp>
        <p:nvSpPr>
          <p:cNvPr id="9" name="Rectangle 8"/>
          <p:cNvSpPr/>
          <p:nvPr/>
        </p:nvSpPr>
        <p:spPr>
          <a:xfrm>
            <a:off x="2712164" y="1279676"/>
            <a:ext cx="3880286" cy="400110"/>
          </a:xfrm>
          <a:prstGeom prst="rect">
            <a:avLst/>
          </a:prstGeom>
        </p:spPr>
        <p:txBody>
          <a:bodyPr wrap="square">
            <a:spAutoFit/>
          </a:bodyPr>
          <a:lstStyle/>
          <a:p>
            <a:r>
              <a:rPr lang="en-US" sz="2000" b="1" dirty="0" smtClean="0"/>
              <a:t>Chapters/Affinity </a:t>
            </a:r>
          </a:p>
        </p:txBody>
      </p:sp>
      <p:sp>
        <p:nvSpPr>
          <p:cNvPr id="4" name="TextBox 3"/>
          <p:cNvSpPr txBox="1"/>
          <p:nvPr/>
        </p:nvSpPr>
        <p:spPr>
          <a:xfrm>
            <a:off x="157906" y="1806026"/>
            <a:ext cx="2141607" cy="4139594"/>
          </a:xfrm>
          <a:prstGeom prst="rect">
            <a:avLst/>
          </a:prstGeom>
          <a:ln>
            <a:noFill/>
          </a:ln>
        </p:spPr>
        <p:txBody>
          <a:bodyPr wrap="none" rtlCol="0">
            <a:spAutoFit/>
          </a:bodyPr>
          <a:lstStyle/>
          <a:p>
            <a:r>
              <a:rPr lang="en-US" sz="1200" dirty="0" smtClean="0"/>
              <a:t>Chair</a:t>
            </a:r>
          </a:p>
          <a:p>
            <a:pPr marL="285750" indent="-285750">
              <a:buFont typeface="Arial"/>
              <a:buChar char="•"/>
            </a:pPr>
            <a:r>
              <a:rPr lang="en-US" sz="1200" dirty="0" smtClean="0"/>
              <a:t>Fawzi Behmann</a:t>
            </a:r>
            <a:endParaRPr lang="en-US" sz="1200" dirty="0"/>
          </a:p>
          <a:p>
            <a:endParaRPr lang="en-US" sz="500" dirty="0" smtClean="0"/>
          </a:p>
          <a:p>
            <a:r>
              <a:rPr lang="en-US" sz="1200" dirty="0" smtClean="0"/>
              <a:t>Vice Chair </a:t>
            </a:r>
            <a:r>
              <a:rPr lang="mr-IN" sz="1200" dirty="0" smtClean="0"/>
              <a:t>–</a:t>
            </a:r>
            <a:r>
              <a:rPr lang="en-US" sz="1200" dirty="0" smtClean="0"/>
              <a:t> A</a:t>
            </a:r>
          </a:p>
          <a:p>
            <a:pPr marL="285750" indent="-285750">
              <a:buFont typeface="Arial"/>
              <a:buChar char="•"/>
            </a:pPr>
            <a:r>
              <a:rPr lang="en-US" sz="1200" dirty="0" smtClean="0">
                <a:solidFill>
                  <a:srgbClr val="000000"/>
                </a:solidFill>
                <a:latin typeface="Lucida Grande"/>
                <a:ea typeface="Lucida Grande"/>
                <a:cs typeface="Lucida Grande"/>
              </a:rPr>
              <a:t>Heena Rathore</a:t>
            </a:r>
          </a:p>
          <a:p>
            <a:endParaRPr lang="en-US" sz="500" dirty="0" smtClean="0"/>
          </a:p>
          <a:p>
            <a:r>
              <a:rPr lang="en-US" sz="1200" dirty="0" smtClean="0"/>
              <a:t>Vice Chair </a:t>
            </a:r>
            <a:r>
              <a:rPr lang="mr-IN" sz="1200" dirty="0" smtClean="0"/>
              <a:t>–</a:t>
            </a:r>
            <a:r>
              <a:rPr lang="en-US" sz="1200" dirty="0" smtClean="0"/>
              <a:t> SA</a:t>
            </a:r>
          </a:p>
          <a:p>
            <a:pPr marL="171450" indent="-171450">
              <a:buFont typeface="Arial"/>
              <a:buChar char="•"/>
            </a:pPr>
            <a:r>
              <a:rPr lang="en-US" sz="1200" dirty="0" smtClean="0"/>
              <a:t>  Nils Smith</a:t>
            </a:r>
          </a:p>
          <a:p>
            <a:endParaRPr lang="en-US" sz="1200" dirty="0" smtClean="0"/>
          </a:p>
          <a:p>
            <a:pPr marL="285750" indent="-285750">
              <a:buFont typeface="Arial"/>
              <a:buChar char="•"/>
            </a:pPr>
            <a:endParaRPr lang="en-US" sz="500" dirty="0" smtClean="0"/>
          </a:p>
          <a:p>
            <a:pPr marL="285750" indent="-285750">
              <a:buFont typeface="Arial"/>
              <a:buChar char="•"/>
            </a:pPr>
            <a:endParaRPr lang="en-US" sz="500" dirty="0" smtClean="0"/>
          </a:p>
          <a:p>
            <a:r>
              <a:rPr lang="en-US" sz="1200" dirty="0" smtClean="0"/>
              <a:t>Secretary </a:t>
            </a:r>
          </a:p>
          <a:p>
            <a:endParaRPr lang="en-US" sz="1200" dirty="0" smtClean="0"/>
          </a:p>
          <a:p>
            <a:endParaRPr lang="en-US" sz="500" dirty="0" smtClean="0"/>
          </a:p>
          <a:p>
            <a:r>
              <a:rPr lang="en-US" sz="1200" dirty="0" smtClean="0"/>
              <a:t>Treasurer</a:t>
            </a:r>
          </a:p>
          <a:p>
            <a:pPr marL="285750" indent="-285750">
              <a:buFont typeface="Arial"/>
              <a:buChar char="•"/>
            </a:pPr>
            <a:r>
              <a:rPr lang="en-US" sz="1200" dirty="0" smtClean="0"/>
              <a:t>Bill Martino</a:t>
            </a:r>
          </a:p>
          <a:p>
            <a:endParaRPr lang="en-US" sz="500" dirty="0"/>
          </a:p>
          <a:p>
            <a:r>
              <a:rPr lang="en-US" sz="1200" dirty="0" smtClean="0"/>
              <a:t>Past Chair</a:t>
            </a:r>
          </a:p>
          <a:p>
            <a:pPr marL="285750" indent="-285750">
              <a:buFont typeface="Arial"/>
              <a:buChar char="•"/>
            </a:pPr>
            <a:r>
              <a:rPr lang="en-US" sz="1200" dirty="0" smtClean="0"/>
              <a:t>Leslie Martinich</a:t>
            </a:r>
          </a:p>
          <a:p>
            <a:pPr marL="285750" indent="-285750">
              <a:buFont typeface="Arial"/>
              <a:buChar char="•"/>
            </a:pPr>
            <a:endParaRPr lang="en-US" sz="1200" dirty="0"/>
          </a:p>
          <a:p>
            <a:pPr marL="285750" indent="-285750">
              <a:buFont typeface="Arial"/>
              <a:buChar char="•"/>
            </a:pPr>
            <a:endParaRPr lang="en-US" sz="1200" dirty="0" smtClean="0"/>
          </a:p>
          <a:p>
            <a:pPr marL="285750" indent="-285750">
              <a:buFont typeface="Arial"/>
              <a:buChar char="•"/>
            </a:pPr>
            <a:endParaRPr lang="en-US" sz="1200" dirty="0"/>
          </a:p>
          <a:p>
            <a:endParaRPr lang="en-US" sz="1200" dirty="0" smtClean="0"/>
          </a:p>
          <a:p>
            <a:r>
              <a:rPr lang="en-US" sz="1200" dirty="0" smtClean="0"/>
              <a:t>Student Branch</a:t>
            </a:r>
          </a:p>
          <a:p>
            <a:r>
              <a:rPr lang="en-US" sz="1200" dirty="0" smtClean="0"/>
              <a:t>Student Branch Chapters</a:t>
            </a:r>
          </a:p>
          <a:p>
            <a:endParaRPr lang="en-US" sz="500" dirty="0"/>
          </a:p>
        </p:txBody>
      </p:sp>
      <p:sp>
        <p:nvSpPr>
          <p:cNvPr id="6" name="TextBox 5"/>
          <p:cNvSpPr txBox="1"/>
          <p:nvPr/>
        </p:nvSpPr>
        <p:spPr>
          <a:xfrm>
            <a:off x="6113805" y="2322075"/>
            <a:ext cx="3031599" cy="3416319"/>
          </a:xfrm>
          <a:prstGeom prst="rect">
            <a:avLst/>
          </a:prstGeom>
          <a:ln>
            <a:noFill/>
          </a:ln>
        </p:spPr>
        <p:txBody>
          <a:bodyPr wrap="none" rtlCol="0">
            <a:spAutoFit/>
          </a:bodyPr>
          <a:lstStyle/>
          <a:p>
            <a:pPr marL="285750" indent="-285750">
              <a:buFont typeface="Arial"/>
              <a:buChar char="•"/>
            </a:pPr>
            <a:r>
              <a:rPr lang="en-US" sz="1200" dirty="0" smtClean="0"/>
              <a:t>Strategic Plan</a:t>
            </a:r>
          </a:p>
          <a:p>
            <a:pPr marL="285750" indent="-285750">
              <a:buFont typeface="Arial"/>
              <a:buChar char="•"/>
            </a:pPr>
            <a:r>
              <a:rPr lang="en-US" sz="1200" dirty="0"/>
              <a:t>Policies and Procedures PARP</a:t>
            </a:r>
          </a:p>
          <a:p>
            <a:pPr marL="285750" indent="-285750">
              <a:buFont typeface="Arial"/>
              <a:buChar char="•"/>
            </a:pPr>
            <a:r>
              <a:rPr lang="en-US" sz="1200" dirty="0" smtClean="0"/>
              <a:t>Awards </a:t>
            </a:r>
            <a:r>
              <a:rPr lang="en-US" sz="1200" dirty="0"/>
              <a:t>and </a:t>
            </a:r>
            <a:r>
              <a:rPr lang="en-US" sz="1200" dirty="0" smtClean="0"/>
              <a:t>Recognition</a:t>
            </a:r>
          </a:p>
          <a:p>
            <a:pPr marL="285750" indent="-285750">
              <a:buFont typeface="Arial"/>
              <a:buChar char="•"/>
            </a:pPr>
            <a:r>
              <a:rPr lang="en-US" sz="1200" dirty="0" smtClean="0"/>
              <a:t>Nomination Committee</a:t>
            </a:r>
          </a:p>
          <a:p>
            <a:pPr marL="285750" indent="-285750">
              <a:buFont typeface="Arial"/>
              <a:buChar char="•"/>
            </a:pPr>
            <a:r>
              <a:rPr lang="en-US" sz="1200" dirty="0" smtClean="0"/>
              <a:t>Election Committee</a:t>
            </a:r>
          </a:p>
          <a:p>
            <a:pPr marL="285750" indent="-285750">
              <a:buFont typeface="Arial"/>
              <a:buChar char="•"/>
            </a:pPr>
            <a:r>
              <a:rPr lang="en-US" sz="1200" dirty="0" smtClean="0"/>
              <a:t>FIN/Audit Committee</a:t>
            </a:r>
            <a:endParaRPr lang="en-US" sz="1200" dirty="0"/>
          </a:p>
          <a:p>
            <a:pPr marL="285750" indent="-285750">
              <a:buFont typeface="Arial"/>
              <a:buChar char="•"/>
            </a:pPr>
            <a:r>
              <a:rPr lang="en-US" sz="1200" dirty="0"/>
              <a:t>Membership Development</a:t>
            </a:r>
          </a:p>
          <a:p>
            <a:pPr marL="285750" indent="-285750">
              <a:buFont typeface="Arial"/>
              <a:buChar char="•"/>
            </a:pPr>
            <a:r>
              <a:rPr lang="en-US" sz="1200" dirty="0"/>
              <a:t>Electronics Communications</a:t>
            </a:r>
          </a:p>
          <a:p>
            <a:pPr marL="285750" indent="-285750">
              <a:buFont typeface="Arial"/>
              <a:buChar char="•"/>
            </a:pPr>
            <a:r>
              <a:rPr lang="en-US" sz="1200" dirty="0" smtClean="0"/>
              <a:t>Website</a:t>
            </a:r>
          </a:p>
          <a:p>
            <a:pPr marL="285750" indent="-285750">
              <a:buFont typeface="Arial"/>
              <a:buChar char="•"/>
            </a:pPr>
            <a:r>
              <a:rPr lang="en-US" sz="1200" dirty="0" smtClean="0"/>
              <a:t>Communications Portal</a:t>
            </a:r>
          </a:p>
          <a:p>
            <a:pPr marL="285750" indent="-285750">
              <a:buFont typeface="Arial"/>
              <a:buChar char="•"/>
            </a:pPr>
            <a:r>
              <a:rPr lang="en-US" sz="1200" dirty="0" smtClean="0"/>
              <a:t>Conferences/Events</a:t>
            </a:r>
          </a:p>
          <a:p>
            <a:pPr marL="285750" indent="-285750">
              <a:buFont typeface="Arial"/>
              <a:buChar char="•"/>
            </a:pPr>
            <a:r>
              <a:rPr lang="en-US" sz="1200" dirty="0" smtClean="0"/>
              <a:t>Section</a:t>
            </a:r>
            <a:r>
              <a:rPr lang="en-US" sz="1200" dirty="0"/>
              <a:t>-Chapter Vitality Chair</a:t>
            </a:r>
          </a:p>
          <a:p>
            <a:pPr marL="285750" indent="-285750">
              <a:buFont typeface="Arial"/>
              <a:buChar char="•"/>
            </a:pPr>
            <a:r>
              <a:rPr lang="en-US" sz="1200" dirty="0" smtClean="0"/>
              <a:t>K</a:t>
            </a:r>
            <a:r>
              <a:rPr lang="en-US" sz="1200" dirty="0"/>
              <a:t>-</a:t>
            </a:r>
            <a:r>
              <a:rPr lang="en-US" sz="1200" dirty="0" smtClean="0"/>
              <a:t>12/STEM </a:t>
            </a:r>
            <a:r>
              <a:rPr lang="en-US" sz="1200" dirty="0"/>
              <a:t>Educational </a:t>
            </a:r>
            <a:r>
              <a:rPr lang="en-US" sz="1200" dirty="0" smtClean="0"/>
              <a:t>Activities</a:t>
            </a:r>
          </a:p>
          <a:p>
            <a:pPr marL="285750" indent="-285750">
              <a:buFont typeface="Arial"/>
              <a:buChar char="•"/>
            </a:pPr>
            <a:r>
              <a:rPr lang="en-US" sz="1200" dirty="0" smtClean="0"/>
              <a:t>Students Activities</a:t>
            </a:r>
          </a:p>
          <a:p>
            <a:pPr marL="285750" indent="-285750">
              <a:buFont typeface="Arial"/>
              <a:buChar char="•"/>
            </a:pPr>
            <a:r>
              <a:rPr lang="en-US" sz="1200" dirty="0" smtClean="0"/>
              <a:t>Professional Activities </a:t>
            </a:r>
            <a:r>
              <a:rPr lang="mr-IN" sz="1200" dirty="0" smtClean="0"/>
              <a:t>–</a:t>
            </a:r>
            <a:r>
              <a:rPr lang="en-US" sz="1200" dirty="0" smtClean="0"/>
              <a:t> PACE</a:t>
            </a:r>
          </a:p>
          <a:p>
            <a:pPr marL="285750" indent="-285750">
              <a:buFont typeface="Arial"/>
              <a:buChar char="•"/>
            </a:pPr>
            <a:r>
              <a:rPr lang="en-US" sz="1200" dirty="0" smtClean="0"/>
              <a:t>Outreach Program</a:t>
            </a:r>
          </a:p>
          <a:p>
            <a:pPr marL="285750" indent="-285750">
              <a:buFont typeface="Arial"/>
              <a:buChar char="•"/>
            </a:pPr>
            <a:r>
              <a:rPr lang="en-US" sz="1200" dirty="0" smtClean="0"/>
              <a:t>Conferences</a:t>
            </a:r>
            <a:r>
              <a:rPr lang="en-US" sz="1200" dirty="0"/>
              <a:t>/Events</a:t>
            </a:r>
          </a:p>
          <a:p>
            <a:pPr marL="285750" indent="-285750">
              <a:buFont typeface="Arial"/>
              <a:buChar char="•"/>
            </a:pPr>
            <a:endParaRPr lang="en-US" sz="1200" dirty="0" smtClean="0"/>
          </a:p>
        </p:txBody>
      </p:sp>
      <p:pic>
        <p:nvPicPr>
          <p:cNvPr id="12" name="Picture 11"/>
          <p:cNvPicPr>
            <a:picLocks noChangeAspect="1"/>
          </p:cNvPicPr>
          <p:nvPr/>
        </p:nvPicPr>
        <p:blipFill>
          <a:blip r:embed="rId2"/>
          <a:stretch>
            <a:fillRect/>
          </a:stretch>
        </p:blipFill>
        <p:spPr>
          <a:xfrm>
            <a:off x="2259409" y="1663573"/>
            <a:ext cx="3899871" cy="5178214"/>
          </a:xfrm>
          <a:prstGeom prst="rect">
            <a:avLst/>
          </a:prstGeom>
        </p:spPr>
      </p:pic>
    </p:spTree>
    <p:extLst>
      <p:ext uri="{BB962C8B-B14F-4D97-AF65-F5344CB8AC3E}">
        <p14:creationId xmlns:p14="http://schemas.microsoft.com/office/powerpoint/2010/main" val="31102009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dirty="0" smtClean="0">
                <a:latin typeface="Verdana" charset="0"/>
                <a:cs typeface="ＭＳ Ｐゴシック" charset="0"/>
              </a:rPr>
              <a:t>CTS Leadership </a:t>
            </a:r>
            <a:endParaRPr lang="en-US" dirty="0">
              <a:latin typeface="Verdana" charset="0"/>
              <a:cs typeface="ＭＳ Ｐゴシック" charset="0"/>
            </a:endParaRPr>
          </a:p>
        </p:txBody>
      </p:sp>
      <p:sp>
        <p:nvSpPr>
          <p:cNvPr id="16388" name="Date Placeholder 3"/>
          <p:cNvSpPr>
            <a:spLocks noGrp="1"/>
          </p:cNvSpPr>
          <p:nvPr>
            <p:ph type="dt" sz="half"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4960513-4B30-4F43-9B3D-3C93176032D1}" type="datetime1">
              <a:rPr lang="en-US" smtClean="0">
                <a:solidFill>
                  <a:srgbClr val="898989"/>
                </a:solidFill>
              </a:rPr>
              <a:t>8/24/19</a:t>
            </a:fld>
            <a:endParaRPr lang="en-US" dirty="0">
              <a:solidFill>
                <a:srgbClr val="898989"/>
              </a:solidFill>
            </a:endParaRPr>
          </a:p>
        </p:txBody>
      </p:sp>
      <p:sp>
        <p:nvSpPr>
          <p:cNvPr id="16389" name="Slide Number Placeholder 4"/>
          <p:cNvSpPr>
            <a:spLocks noGrp="1"/>
          </p:cNvSpPr>
          <p:nvPr>
            <p:ph type="sldNum" sz="quarter" idx="13"/>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025E887-29C0-D540-A27D-272610FE38F9}" type="slidenum">
              <a:rPr lang="en-US">
                <a:solidFill>
                  <a:srgbClr val="898989"/>
                </a:solidFill>
              </a:rPr>
              <a:pPr eaLnBrk="1" hangingPunct="1">
                <a:defRPr/>
              </a:pPr>
              <a:t>13</a:t>
            </a:fld>
            <a:endParaRPr lang="en-US" dirty="0">
              <a:solidFill>
                <a:srgbClr val="898989"/>
              </a:solidFill>
            </a:endParaRPr>
          </a:p>
        </p:txBody>
      </p:sp>
      <p:sp>
        <p:nvSpPr>
          <p:cNvPr id="3" name="TextBox 2"/>
          <p:cNvSpPr txBox="1"/>
          <p:nvPr/>
        </p:nvSpPr>
        <p:spPr>
          <a:xfrm>
            <a:off x="1119454" y="2238468"/>
            <a:ext cx="184666" cy="369332"/>
          </a:xfrm>
          <a:prstGeom prst="rect">
            <a:avLst/>
          </a:prstGeom>
          <a:ln>
            <a:noFill/>
          </a:ln>
        </p:spPr>
        <p:txBody>
          <a:bodyPr wrap="none" rtlCol="0">
            <a:spAutoFit/>
          </a:bodyPr>
          <a:lstStyle/>
          <a:p>
            <a:endParaRPr lang="en-US" dirty="0" smtClean="0"/>
          </a:p>
        </p:txBody>
      </p:sp>
      <p:sp>
        <p:nvSpPr>
          <p:cNvPr id="5" name="Rectangle 4"/>
          <p:cNvSpPr/>
          <p:nvPr/>
        </p:nvSpPr>
        <p:spPr>
          <a:xfrm>
            <a:off x="241300" y="1361102"/>
            <a:ext cx="8775700" cy="4893648"/>
          </a:xfrm>
          <a:prstGeom prst="rect">
            <a:avLst/>
          </a:prstGeom>
        </p:spPr>
        <p:txBody>
          <a:bodyPr wrap="square">
            <a:spAutoFit/>
          </a:bodyPr>
          <a:lstStyle/>
          <a:p>
            <a:r>
              <a:rPr lang="en-US" sz="1300" b="1" dirty="0"/>
              <a:t>Steps to Update the Officer Information</a:t>
            </a:r>
            <a:endParaRPr lang="en-US" sz="1300" dirty="0"/>
          </a:p>
          <a:p>
            <a:r>
              <a:rPr lang="en-US" sz="1300" b="1" dirty="0"/>
              <a:t> </a:t>
            </a:r>
            <a:endParaRPr lang="en-US" sz="1300" dirty="0"/>
          </a:p>
          <a:p>
            <a:pPr lvl="0"/>
            <a:r>
              <a:rPr lang="en-US" sz="1300" dirty="0"/>
              <a:t>Link to IEEE </a:t>
            </a:r>
            <a:r>
              <a:rPr lang="en-US" sz="1300" dirty="0" err="1"/>
              <a:t>vtools</a:t>
            </a:r>
            <a:r>
              <a:rPr lang="en-US" sz="1300" dirty="0"/>
              <a:t> officer reporting.   </a:t>
            </a:r>
            <a:r>
              <a:rPr lang="en-US" sz="1300" u="sng" dirty="0">
                <a:hlinkClick r:id="rId2"/>
              </a:rPr>
              <a:t>https://officers.vtools.ieee.org/</a:t>
            </a:r>
            <a:endParaRPr lang="en-US" sz="1300" dirty="0"/>
          </a:p>
          <a:p>
            <a:pPr lvl="0"/>
            <a:r>
              <a:rPr lang="en-US" sz="1300" dirty="0"/>
              <a:t>Click “manage officers” icon to get sign in pop-up.</a:t>
            </a:r>
          </a:p>
          <a:p>
            <a:pPr lvl="0"/>
            <a:r>
              <a:rPr lang="en-US" sz="1300" dirty="0"/>
              <a:t>Enter the your email address and password.</a:t>
            </a:r>
          </a:p>
          <a:p>
            <a:pPr lvl="0"/>
            <a:r>
              <a:rPr lang="en-US" sz="1300" dirty="0"/>
              <a:t>Select the respective organizational unit to manage: for instance add the chapter code CH05009.  Or start typing the name of your unit – a pull down menu will populate with choices.</a:t>
            </a:r>
          </a:p>
          <a:p>
            <a:pPr lvl="0"/>
            <a:r>
              <a:rPr lang="en-US" sz="1300" dirty="0"/>
              <a:t>Select the radio button for the officer position from the list. Click  “ Add officer”  or “End Term” button.   </a:t>
            </a:r>
          </a:p>
          <a:p>
            <a:pPr lvl="0"/>
            <a:r>
              <a:rPr lang="en-US" sz="1300" dirty="0"/>
              <a:t>Change or add officer information (chair, secretary, treasurer, vice chair </a:t>
            </a:r>
            <a:r>
              <a:rPr lang="en-US" sz="1300" dirty="0" err="1"/>
              <a:t>etc</a:t>
            </a:r>
            <a:r>
              <a:rPr lang="en-US" sz="1300" dirty="0"/>
              <a:t>) by inputting the membership number and the start term date for the new officer.</a:t>
            </a:r>
          </a:p>
          <a:p>
            <a:r>
              <a:rPr lang="en-US" sz="1300" dirty="0"/>
              <a:t>If the position you are reporting is not in the list, please request it by clicking on "Request a new officer position" and sending a note to the IEEE staff.</a:t>
            </a:r>
          </a:p>
          <a:p>
            <a:r>
              <a:rPr lang="en-US" sz="1300" dirty="0"/>
              <a:t>In order to make changes to an existing position, click on a radio button to the left of the position title.</a:t>
            </a:r>
          </a:p>
          <a:p>
            <a:r>
              <a:rPr lang="en-US" sz="1300" dirty="0"/>
              <a:t>Once, a position is selected, you can add a new officer to the selected position by clicking on the "Add Officer" button. You can also end the term of an individual officer in the selected position.</a:t>
            </a:r>
          </a:p>
          <a:p>
            <a:r>
              <a:rPr lang="en-US" sz="1300" dirty="0"/>
              <a:t>Once you have selected either "Add Officer" or "End Term" button, a pop up will be displayed where you will provide the required information.</a:t>
            </a:r>
          </a:p>
          <a:p>
            <a:r>
              <a:rPr lang="en-US" sz="1300" dirty="0"/>
              <a:t>When done making changes, click on "View and Confirm Pending Changes". You will be given a chance to undo your changes before they are submitted.</a:t>
            </a:r>
          </a:p>
          <a:p>
            <a:r>
              <a:rPr lang="en-US" sz="1300" dirty="0"/>
              <a:t>Note that you can make multiple changes to the roster, before clicking on "View and Confirm Pending Changes".</a:t>
            </a:r>
          </a:p>
          <a:p>
            <a:r>
              <a:rPr lang="en-US" sz="1300" dirty="0"/>
              <a:t>If you are an officer of the organizational unit, for which you are making this officer report, your changes will be applied immediately. If you are not an officer of the organizational unit, for which you are making this officer report, your changes will be reviewed by staff and either approved or declined.</a:t>
            </a:r>
          </a:p>
        </p:txBody>
      </p:sp>
    </p:spTree>
    <p:extLst>
      <p:ext uri="{BB962C8B-B14F-4D97-AF65-F5344CB8AC3E}">
        <p14:creationId xmlns:p14="http://schemas.microsoft.com/office/powerpoint/2010/main" val="2997066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a:t>
            </a:r>
            <a:r>
              <a:rPr lang="en-US" dirty="0" smtClean="0">
                <a:latin typeface="Verdana" charset="0"/>
                <a:cs typeface="ＭＳ Ｐゴシック" charset="0"/>
              </a:rPr>
              <a:t>Initiatives &amp; Key </a:t>
            </a:r>
            <a:r>
              <a:rPr lang="en-US" dirty="0" smtClean="0">
                <a:latin typeface="Verdana" charset="0"/>
                <a:cs typeface="ＭＳ Ｐゴシック" charset="0"/>
              </a:rPr>
              <a:t>Accomplishments</a:t>
            </a:r>
            <a:endParaRPr lang="en-US" dirty="0">
              <a:latin typeface="Verdana" charset="0"/>
              <a:cs typeface="ＭＳ Ｐゴシック" charset="0"/>
            </a:endParaRPr>
          </a:p>
        </p:txBody>
      </p:sp>
      <p:sp>
        <p:nvSpPr>
          <p:cNvPr id="2" name="TextBox 1"/>
          <p:cNvSpPr txBox="1"/>
          <p:nvPr/>
        </p:nvSpPr>
        <p:spPr>
          <a:xfrm>
            <a:off x="366889" y="1654351"/>
            <a:ext cx="8777111" cy="5509200"/>
          </a:xfrm>
          <a:prstGeom prst="rect">
            <a:avLst/>
          </a:prstGeom>
          <a:ln>
            <a:noFill/>
          </a:ln>
        </p:spPr>
        <p:txBody>
          <a:bodyPr wrap="square" rtlCol="0">
            <a:spAutoFit/>
          </a:bodyPr>
          <a:lstStyle/>
          <a:p>
            <a:r>
              <a:rPr lang="en-US" sz="2400" b="1" dirty="0" smtClean="0"/>
              <a:t>Increase outreach efforts to Students, Industry/Government and Academia</a:t>
            </a:r>
          </a:p>
          <a:p>
            <a:endParaRPr lang="en-US" sz="2000" b="1" dirty="0" smtClean="0"/>
          </a:p>
          <a:p>
            <a:r>
              <a:rPr lang="en-US" sz="2000" b="1" dirty="0" smtClean="0"/>
              <a:t>Deliverables:</a:t>
            </a:r>
            <a:endParaRPr lang="en-US" sz="2000" b="1" dirty="0"/>
          </a:p>
          <a:p>
            <a:pPr marL="342900" indent="-342900">
              <a:buFont typeface="Arial"/>
              <a:buChar char="•"/>
            </a:pPr>
            <a:r>
              <a:rPr lang="en-US" sz="2000" dirty="0" smtClean="0"/>
              <a:t>Instituted 2 credited courses for hand-on </a:t>
            </a:r>
            <a:r>
              <a:rPr lang="en-US" sz="2000" dirty="0" err="1" smtClean="0"/>
              <a:t>IoT</a:t>
            </a:r>
            <a:r>
              <a:rPr lang="en-US" sz="2000" dirty="0" smtClean="0"/>
              <a:t> Outreach projects at Texas State Ingram School of engineering</a:t>
            </a:r>
          </a:p>
          <a:p>
            <a:pPr marL="342900" indent="-342900">
              <a:buFont typeface="Arial"/>
              <a:buChar char="•"/>
            </a:pPr>
            <a:r>
              <a:rPr lang="en-US" sz="2000" dirty="0" smtClean="0"/>
              <a:t>Collaborate with City of Austin and ACUP and share students accomplishment at Texas State summit on smart cities </a:t>
            </a:r>
          </a:p>
          <a:p>
            <a:pPr marL="342900" indent="-342900">
              <a:buFont typeface="Arial"/>
              <a:buChar char="•"/>
            </a:pPr>
            <a:r>
              <a:rPr lang="en-US" sz="2000" dirty="0" smtClean="0"/>
              <a:t>Collaborate with </a:t>
            </a:r>
            <a:r>
              <a:rPr lang="en-US" sz="2000" dirty="0" err="1" smtClean="0"/>
              <a:t>ComSoc</a:t>
            </a:r>
            <a:r>
              <a:rPr lang="en-US" sz="2000" dirty="0" smtClean="0"/>
              <a:t> &amp; NI in supporting having summer school for PhD students for various countries</a:t>
            </a:r>
          </a:p>
          <a:p>
            <a:pPr marL="342900" indent="-342900">
              <a:buFont typeface="Arial"/>
              <a:buChar char="•"/>
            </a:pPr>
            <a:r>
              <a:rPr lang="en-US" sz="2000" dirty="0" smtClean="0"/>
              <a:t>Collaborate with </a:t>
            </a:r>
            <a:r>
              <a:rPr lang="en-US" sz="2000" dirty="0" err="1" smtClean="0"/>
              <a:t>ComSoc</a:t>
            </a:r>
            <a:r>
              <a:rPr lang="en-US" sz="2000" dirty="0" smtClean="0"/>
              <a:t>, Academia, Industry and Government in defining and developing Smart City Summit planned for Nov. 1.</a:t>
            </a:r>
          </a:p>
          <a:p>
            <a:pPr marL="342900" indent="-342900">
              <a:buFont typeface="Arial"/>
              <a:buChar char="•"/>
            </a:pPr>
            <a:r>
              <a:rPr lang="en-US" sz="2000" dirty="0"/>
              <a:t>Collaborate with Austin Forum, ACUP, ATC, </a:t>
            </a:r>
            <a:r>
              <a:rPr lang="en-US" sz="2000" dirty="0" err="1"/>
              <a:t>SxSW</a:t>
            </a:r>
            <a:r>
              <a:rPr lang="en-US" sz="2000" dirty="0"/>
              <a:t>, Austin  special events </a:t>
            </a:r>
          </a:p>
          <a:p>
            <a:endParaRPr lang="en-US" sz="2000" dirty="0" smtClean="0"/>
          </a:p>
          <a:p>
            <a:pPr marL="342900" indent="-342900">
              <a:buFont typeface="Arial"/>
              <a:buChar char="•"/>
            </a:pPr>
            <a:endParaRPr lang="en-US" sz="2400" b="1" dirty="0" smtClean="0"/>
          </a:p>
        </p:txBody>
      </p:sp>
    </p:spTree>
    <p:extLst>
      <p:ext uri="{BB962C8B-B14F-4D97-AF65-F5344CB8AC3E}">
        <p14:creationId xmlns:p14="http://schemas.microsoft.com/office/powerpoint/2010/main" val="32132953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a:t>
            </a:r>
            <a:r>
              <a:rPr lang="en-US" dirty="0" smtClean="0">
                <a:latin typeface="Verdana" charset="0"/>
                <a:cs typeface="ＭＳ Ｐゴシック" charset="0"/>
              </a:rPr>
              <a:t>Initiatives &amp; Key </a:t>
            </a:r>
            <a:r>
              <a:rPr lang="en-US" dirty="0" smtClean="0">
                <a:latin typeface="Verdana" charset="0"/>
                <a:cs typeface="ＭＳ Ｐゴシック" charset="0"/>
              </a:rPr>
              <a:t>Accomplishments</a:t>
            </a:r>
            <a:endParaRPr lang="en-US" dirty="0">
              <a:latin typeface="Verdana" charset="0"/>
              <a:cs typeface="ＭＳ Ｐゴシック"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5168" y="1513152"/>
            <a:ext cx="3727521" cy="3109013"/>
          </a:xfrm>
          <a:prstGeom prst="rect">
            <a:avLst/>
          </a:prstGeom>
          <a:noFill/>
          <a:ln>
            <a:noFill/>
          </a:ln>
        </p:spPr>
      </p:pic>
      <p:grpSp>
        <p:nvGrpSpPr>
          <p:cNvPr id="5" name="Group 4"/>
          <p:cNvGrpSpPr/>
          <p:nvPr/>
        </p:nvGrpSpPr>
        <p:grpSpPr>
          <a:xfrm>
            <a:off x="165168" y="4490241"/>
            <a:ext cx="4444733" cy="2367759"/>
            <a:chOff x="0" y="0"/>
            <a:chExt cx="9144000" cy="5424007"/>
          </a:xfrm>
        </p:grpSpPr>
        <p:pic>
          <p:nvPicPr>
            <p:cNvPr id="6" name="Picture 5"/>
            <p:cNvPicPr>
              <a:picLocks noChangeAspect="1"/>
            </p:cNvPicPr>
            <p:nvPr/>
          </p:nvPicPr>
          <p:blipFill>
            <a:blip r:embed="rId3"/>
            <a:stretch>
              <a:fillRect/>
            </a:stretch>
          </p:blipFill>
          <p:spPr>
            <a:xfrm>
              <a:off x="1086159" y="635941"/>
              <a:ext cx="1892058" cy="1527880"/>
            </a:xfrm>
            <a:prstGeom prst="rect">
              <a:avLst/>
            </a:prstGeom>
          </p:spPr>
        </p:pic>
        <p:pic>
          <p:nvPicPr>
            <p:cNvPr id="7" name="Picture 6" descr="Screen Shot 2019-05-19 at 1.14.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00448"/>
              <a:ext cx="9144000" cy="2623559"/>
            </a:xfrm>
            <a:prstGeom prst="rect">
              <a:avLst/>
            </a:prstGeom>
          </p:spPr>
        </p:pic>
        <p:pic>
          <p:nvPicPr>
            <p:cNvPr id="8" name="Picture 7" descr="IMG_494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048" y="0"/>
              <a:ext cx="3733931" cy="2800448"/>
            </a:xfrm>
            <a:prstGeom prst="rect">
              <a:avLst/>
            </a:prstGeom>
          </p:spPr>
        </p:pic>
      </p:grpSp>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263327" y="1566457"/>
            <a:ext cx="2580653" cy="2298899"/>
          </a:xfrm>
          <a:prstGeom prst="rect">
            <a:avLst/>
          </a:prstGeom>
          <a:noFill/>
          <a:ln>
            <a:noFill/>
          </a:ln>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6908800" y="1688495"/>
            <a:ext cx="2235200" cy="1676400"/>
          </a:xfrm>
          <a:prstGeom prst="rect">
            <a:avLst/>
          </a:prstGeom>
          <a:noFill/>
          <a:ln>
            <a:noFill/>
          </a:ln>
        </p:spPr>
      </p:pic>
      <p:sp>
        <p:nvSpPr>
          <p:cNvPr id="3" name="TextBox 2"/>
          <p:cNvSpPr txBox="1"/>
          <p:nvPr/>
        </p:nvSpPr>
        <p:spPr>
          <a:xfrm>
            <a:off x="6972834" y="3505739"/>
            <a:ext cx="1551025" cy="461665"/>
          </a:xfrm>
          <a:prstGeom prst="rect">
            <a:avLst/>
          </a:prstGeom>
          <a:ln>
            <a:noFill/>
          </a:ln>
        </p:spPr>
        <p:txBody>
          <a:bodyPr wrap="none" rtlCol="0">
            <a:spAutoFit/>
          </a:bodyPr>
          <a:lstStyle/>
          <a:p>
            <a:r>
              <a:rPr lang="en-US" sz="2400" b="1" dirty="0" smtClean="0"/>
              <a:t>NI/WIE</a:t>
            </a:r>
            <a:endParaRPr lang="en-US" sz="2400" b="1" dirty="0" smtClean="0"/>
          </a:p>
        </p:txBody>
      </p:sp>
      <p:pic>
        <p:nvPicPr>
          <p:cNvPr id="14" name="Picture 13"/>
          <p:cNvPicPr/>
          <p:nvPr/>
        </p:nvPicPr>
        <p:blipFill>
          <a:blip r:embed="rId8">
            <a:extLst>
              <a:ext uri="{28A0092B-C50C-407E-A947-70E740481C1C}">
                <a14:useLocalDpi xmlns:a14="http://schemas.microsoft.com/office/drawing/2010/main" val="0"/>
              </a:ext>
            </a:extLst>
          </a:blip>
          <a:srcRect/>
          <a:stretch>
            <a:fillRect/>
          </a:stretch>
        </p:blipFill>
        <p:spPr bwMode="auto">
          <a:xfrm>
            <a:off x="4846320" y="4093804"/>
            <a:ext cx="4124960" cy="2764195"/>
          </a:xfrm>
          <a:prstGeom prst="rect">
            <a:avLst/>
          </a:prstGeom>
          <a:noFill/>
          <a:ln>
            <a:noFill/>
          </a:ln>
        </p:spPr>
      </p:pic>
    </p:spTree>
    <p:extLst>
      <p:ext uri="{BB962C8B-B14F-4D97-AF65-F5344CB8AC3E}">
        <p14:creationId xmlns:p14="http://schemas.microsoft.com/office/powerpoint/2010/main" val="9330444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a:t>
            </a:r>
            <a:r>
              <a:rPr lang="en-US" dirty="0" smtClean="0">
                <a:latin typeface="Verdana" charset="0"/>
                <a:cs typeface="ＭＳ Ｐゴシック" charset="0"/>
              </a:rPr>
              <a:t>Initiatives &amp; Key </a:t>
            </a:r>
            <a:r>
              <a:rPr lang="en-US" dirty="0" smtClean="0">
                <a:latin typeface="Verdana" charset="0"/>
                <a:cs typeface="ＭＳ Ｐゴシック" charset="0"/>
              </a:rPr>
              <a:t>Accomplishments</a:t>
            </a:r>
            <a:endParaRPr lang="en-US" dirty="0">
              <a:latin typeface="Verdana" charset="0"/>
              <a:cs typeface="ＭＳ Ｐゴシック" charset="0"/>
            </a:endParaRPr>
          </a:p>
        </p:txBody>
      </p:sp>
      <p:sp>
        <p:nvSpPr>
          <p:cNvPr id="2" name="TextBox 1"/>
          <p:cNvSpPr txBox="1"/>
          <p:nvPr/>
        </p:nvSpPr>
        <p:spPr>
          <a:xfrm>
            <a:off x="366889" y="1654351"/>
            <a:ext cx="8777111" cy="4278094"/>
          </a:xfrm>
          <a:prstGeom prst="rect">
            <a:avLst/>
          </a:prstGeom>
          <a:ln>
            <a:noFill/>
          </a:ln>
        </p:spPr>
        <p:txBody>
          <a:bodyPr wrap="square" rtlCol="0">
            <a:spAutoFit/>
          </a:bodyPr>
          <a:lstStyle/>
          <a:p>
            <a:r>
              <a:rPr lang="en-US" sz="2400" b="1" dirty="0" smtClean="0"/>
              <a:t>Create awareness and base for future collaboration within IEEE and as well as with  industry</a:t>
            </a:r>
          </a:p>
          <a:p>
            <a:endParaRPr lang="en-US" sz="2000" b="1" dirty="0" smtClean="0"/>
          </a:p>
          <a:p>
            <a:r>
              <a:rPr lang="en-US" sz="2000" b="1" dirty="0" smtClean="0"/>
              <a:t>Examples:</a:t>
            </a:r>
            <a:endParaRPr lang="en-US" sz="2000" b="1" dirty="0"/>
          </a:p>
          <a:p>
            <a:pPr marL="342900" indent="-342900">
              <a:buFont typeface="Arial"/>
              <a:buChar char="•"/>
            </a:pPr>
            <a:r>
              <a:rPr lang="en-US" sz="2000" dirty="0" smtClean="0"/>
              <a:t>Submitted bid for Austin Globcom2022, currently working on a 2022 bid for WCNC</a:t>
            </a:r>
          </a:p>
          <a:p>
            <a:pPr marL="342900" indent="-342900">
              <a:buFont typeface="Arial"/>
              <a:buChar char="•"/>
            </a:pPr>
            <a:r>
              <a:rPr lang="en-US" sz="2000" dirty="0" smtClean="0"/>
              <a:t>Exploring opportunity for outreach student project with UT Computer department</a:t>
            </a:r>
          </a:p>
          <a:p>
            <a:pPr marL="342900" indent="-342900">
              <a:buFont typeface="Arial"/>
              <a:buChar char="•"/>
            </a:pPr>
            <a:r>
              <a:rPr lang="en-US" sz="2000" dirty="0" smtClean="0"/>
              <a:t>Encourage students to develop and deliver Student conference as a step for connection within CTS students community</a:t>
            </a:r>
          </a:p>
          <a:p>
            <a:pPr marL="342900" indent="-342900">
              <a:buFont typeface="Arial"/>
              <a:buChar char="•"/>
            </a:pPr>
            <a:r>
              <a:rPr lang="en-US" sz="2000" dirty="0" smtClean="0"/>
              <a:t>We have invitation to connect with students in other sections in the region, within US and in some select countries.</a:t>
            </a:r>
          </a:p>
        </p:txBody>
      </p:sp>
    </p:spTree>
    <p:extLst>
      <p:ext uri="{BB962C8B-B14F-4D97-AF65-F5344CB8AC3E}">
        <p14:creationId xmlns:p14="http://schemas.microsoft.com/office/powerpoint/2010/main" val="37067712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19755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Outreach &amp; Collaboration </a:t>
            </a:r>
            <a:endParaRPr lang="en-US" dirty="0">
              <a:latin typeface="Verdana" charset="0"/>
              <a:cs typeface="ＭＳ Ｐゴシック" charset="0"/>
            </a:endParaRPr>
          </a:p>
        </p:txBody>
      </p:sp>
      <p:pic>
        <p:nvPicPr>
          <p:cNvPr id="6" name="Picture 5" descr="Macintosh HD:Users:fbehmann:Desktop:5G article  4.57.55 PM.jpg"/>
          <p:cNvPicPr/>
          <p:nvPr/>
        </p:nvPicPr>
        <p:blipFill>
          <a:blip r:embed="rId2">
            <a:extLst>
              <a:ext uri="{28A0092B-C50C-407E-A947-70E740481C1C}">
                <a14:useLocalDpi xmlns:a14="http://schemas.microsoft.com/office/drawing/2010/main" val="0"/>
              </a:ext>
            </a:extLst>
          </a:blip>
          <a:srcRect/>
          <a:stretch>
            <a:fillRect/>
          </a:stretch>
        </p:blipFill>
        <p:spPr bwMode="auto">
          <a:xfrm>
            <a:off x="1269925" y="1596004"/>
            <a:ext cx="6259148" cy="5261996"/>
          </a:xfrm>
          <a:prstGeom prst="rect">
            <a:avLst/>
          </a:prstGeom>
          <a:noFill/>
          <a:ln>
            <a:noFill/>
          </a:ln>
        </p:spPr>
      </p:pic>
    </p:spTree>
    <p:extLst>
      <p:ext uri="{BB962C8B-B14F-4D97-AF65-F5344CB8AC3E}">
        <p14:creationId xmlns:p14="http://schemas.microsoft.com/office/powerpoint/2010/main" val="41892314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19755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Outreach &amp; Collaboration </a:t>
            </a:r>
            <a:endParaRPr lang="en-US" dirty="0">
              <a:latin typeface="Verdana" charset="0"/>
              <a:cs typeface="ＭＳ Ｐゴシック" charset="0"/>
            </a:endParaRPr>
          </a:p>
        </p:txBody>
      </p:sp>
      <p:pic>
        <p:nvPicPr>
          <p:cNvPr id="4" name="Picture 3" descr="Macintosh HD:Users:fbehmann:Desktop:himss at 1.10.54 AM.jpg"/>
          <p:cNvPicPr/>
          <p:nvPr/>
        </p:nvPicPr>
        <p:blipFill>
          <a:blip r:embed="rId2">
            <a:extLst>
              <a:ext uri="{28A0092B-C50C-407E-A947-70E740481C1C}">
                <a14:useLocalDpi xmlns:a14="http://schemas.microsoft.com/office/drawing/2010/main" val="0"/>
              </a:ext>
            </a:extLst>
          </a:blip>
          <a:srcRect/>
          <a:stretch>
            <a:fillRect/>
          </a:stretch>
        </p:blipFill>
        <p:spPr bwMode="auto">
          <a:xfrm>
            <a:off x="1116657" y="1386680"/>
            <a:ext cx="6225322" cy="5230495"/>
          </a:xfrm>
          <a:prstGeom prst="rect">
            <a:avLst/>
          </a:prstGeom>
          <a:noFill/>
          <a:ln>
            <a:noFill/>
          </a:ln>
        </p:spPr>
      </p:pic>
    </p:spTree>
    <p:extLst>
      <p:ext uri="{BB962C8B-B14F-4D97-AF65-F5344CB8AC3E}">
        <p14:creationId xmlns:p14="http://schemas.microsoft.com/office/powerpoint/2010/main" val="4369903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19755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Outreach &amp; Collaboration </a:t>
            </a:r>
            <a:endParaRPr lang="en-US" dirty="0">
              <a:latin typeface="Verdana" charset="0"/>
              <a:cs typeface="ＭＳ Ｐゴシック" charset="0"/>
            </a:endParaRPr>
          </a:p>
        </p:txBody>
      </p:sp>
      <p:pic>
        <p:nvPicPr>
          <p:cNvPr id="2" name="Picture 1" descr="Screen Shot 2019-08-24 at 5.29.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7667"/>
            <a:ext cx="9144000" cy="5423488"/>
          </a:xfrm>
          <a:prstGeom prst="rect">
            <a:avLst/>
          </a:prstGeom>
        </p:spPr>
      </p:pic>
    </p:spTree>
    <p:extLst>
      <p:ext uri="{BB962C8B-B14F-4D97-AF65-F5344CB8AC3E}">
        <p14:creationId xmlns:p14="http://schemas.microsoft.com/office/powerpoint/2010/main" val="25640474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327372"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14050" y="245850"/>
            <a:ext cx="10352553" cy="6370973"/>
          </a:xfrm>
          <a:prstGeom prst="rect">
            <a:avLst/>
          </a:prstGeom>
          <a:ln>
            <a:noFill/>
          </a:ln>
        </p:spPr>
        <p:txBody>
          <a:bodyPr wrap="square" rtlCol="0">
            <a:spAutoFit/>
          </a:bodyPr>
          <a:lstStyle/>
          <a:p>
            <a:r>
              <a:rPr lang="mr-IN" sz="1600" b="1" dirty="0" smtClean="0"/>
              <a:t>Proposed </a:t>
            </a:r>
            <a:r>
              <a:rPr lang="mr-IN" sz="1600" b="1" dirty="0"/>
              <a:t>Agenda For CTS Leadership Meeting (ING4103)</a:t>
            </a:r>
          </a:p>
          <a:p>
            <a:endParaRPr lang="mr-IN" sz="1200" dirty="0"/>
          </a:p>
          <a:p>
            <a:r>
              <a:rPr lang="mr-IN" sz="1200" dirty="0"/>
              <a:t>          07:00           Setup, Coffee, Sign-in, Networking, Breakfast</a:t>
            </a:r>
          </a:p>
          <a:p>
            <a:endParaRPr lang="mr-IN" sz="1200" dirty="0"/>
          </a:p>
          <a:p>
            <a:r>
              <a:rPr lang="mr-IN" sz="1200" dirty="0"/>
              <a:t>          07:55           Call to Order, Approve Agenda</a:t>
            </a:r>
          </a:p>
          <a:p>
            <a:endParaRPr lang="mr-IN" sz="1200" dirty="0"/>
          </a:p>
          <a:p>
            <a:r>
              <a:rPr lang="mr-IN" sz="1200" dirty="0"/>
              <a:t>          08:00           Roll Call / Introductions</a:t>
            </a:r>
          </a:p>
          <a:p>
            <a:endParaRPr lang="mr-IN" sz="1200" dirty="0"/>
          </a:p>
          <a:p>
            <a:r>
              <a:rPr lang="mr-IN" sz="1200" dirty="0"/>
              <a:t>          08:20           Section and </a:t>
            </a:r>
            <a:r>
              <a:rPr lang="mr-IN" sz="1200" dirty="0" smtClean="0"/>
              <a:t>Officers</a:t>
            </a:r>
            <a:endParaRPr lang="mr-IN" sz="1200" dirty="0"/>
          </a:p>
          <a:p>
            <a:r>
              <a:rPr lang="mr-IN" sz="1200" dirty="0"/>
              <a:t>                            </a:t>
            </a:r>
            <a:r>
              <a:rPr lang="en-US" sz="1200" dirty="0" smtClean="0"/>
              <a:t>    </a:t>
            </a:r>
            <a:r>
              <a:rPr lang="mr-IN" sz="1200" dirty="0" smtClean="0"/>
              <a:t> </a:t>
            </a:r>
            <a:r>
              <a:rPr lang="mr-IN" sz="1200" dirty="0"/>
              <a:t>Chairman’s </a:t>
            </a:r>
            <a:r>
              <a:rPr lang="mr-IN" sz="1200" dirty="0" smtClean="0"/>
              <a:t>Report</a:t>
            </a:r>
            <a:r>
              <a:rPr lang="en-US" sz="1200" dirty="0" smtClean="0"/>
              <a:t>, </a:t>
            </a:r>
            <a:r>
              <a:rPr lang="mr-IN" sz="1200" dirty="0" smtClean="0"/>
              <a:t>  </a:t>
            </a:r>
            <a:r>
              <a:rPr lang="mr-IN" sz="1200" dirty="0"/>
              <a:t>Vice Chairs Report (Austin and San Antonio)</a:t>
            </a:r>
          </a:p>
          <a:p>
            <a:endParaRPr lang="mr-IN" sz="1200" dirty="0"/>
          </a:p>
          <a:p>
            <a:r>
              <a:rPr lang="mr-IN" sz="1200" dirty="0"/>
              <a:t>                             </a:t>
            </a:r>
            <a:r>
              <a:rPr lang="en-US" sz="1200" dirty="0" smtClean="0"/>
              <a:t>   </a:t>
            </a:r>
            <a:r>
              <a:rPr lang="mr-IN" sz="1200" dirty="0" smtClean="0"/>
              <a:t>Finance</a:t>
            </a:r>
            <a:r>
              <a:rPr lang="mr-IN" sz="1200" dirty="0"/>
              <a:t>/Budget Plan                </a:t>
            </a:r>
          </a:p>
          <a:p>
            <a:endParaRPr lang="mr-IN" sz="1200" dirty="0"/>
          </a:p>
          <a:p>
            <a:r>
              <a:rPr lang="mr-IN" sz="1200" dirty="0"/>
              <a:t>          09:00         </a:t>
            </a:r>
            <a:r>
              <a:rPr lang="en-US" sz="1200" dirty="0" smtClean="0"/>
              <a:t> </a:t>
            </a:r>
            <a:r>
              <a:rPr lang="mr-IN" sz="1200" dirty="0" smtClean="0"/>
              <a:t> </a:t>
            </a:r>
            <a:r>
              <a:rPr lang="mr-IN" sz="1200" dirty="0"/>
              <a:t>Committee reporting, Initiatives update, PARP, Next year Fall meeting:</a:t>
            </a:r>
          </a:p>
          <a:p>
            <a:endParaRPr lang="mr-IN" sz="1200" dirty="0"/>
          </a:p>
          <a:p>
            <a:r>
              <a:rPr lang="mr-IN" sz="1200" dirty="0"/>
              <a:t>                             - FIN Committee</a:t>
            </a:r>
          </a:p>
          <a:p>
            <a:endParaRPr lang="mr-IN" sz="1200" dirty="0"/>
          </a:p>
          <a:p>
            <a:r>
              <a:rPr lang="mr-IN" sz="1200" dirty="0"/>
              <a:t>                             - Nomination Committee, Election</a:t>
            </a:r>
          </a:p>
          <a:p>
            <a:endParaRPr lang="mr-IN" sz="1200" dirty="0"/>
          </a:p>
          <a:p>
            <a:r>
              <a:rPr lang="mr-IN" sz="1200" dirty="0"/>
              <a:t>                             - Review Relevant PARP (Drafts for approval consideration)</a:t>
            </a:r>
          </a:p>
          <a:p>
            <a:endParaRPr lang="mr-IN" sz="1200" dirty="0"/>
          </a:p>
          <a:p>
            <a:r>
              <a:rPr lang="mr-IN" sz="1200" dirty="0"/>
              <a:t>                             - When 2020 Fall meeting will be held</a:t>
            </a:r>
            <a:r>
              <a:rPr lang="mr-IN" sz="1200" dirty="0" smtClean="0"/>
              <a:t>?:</a:t>
            </a:r>
            <a:endParaRPr lang="mr-IN" sz="1200" dirty="0"/>
          </a:p>
          <a:p>
            <a:endParaRPr lang="mr-IN" sz="1200" dirty="0"/>
          </a:p>
          <a:p>
            <a:r>
              <a:rPr lang="mr-IN" sz="1200" dirty="0"/>
              <a:t>          10:00           Coffee Break (Joing with Student Brances)</a:t>
            </a:r>
          </a:p>
          <a:p>
            <a:endParaRPr lang="mr-IN" sz="1200" dirty="0"/>
          </a:p>
          <a:p>
            <a:r>
              <a:rPr lang="mr-IN" sz="1200" dirty="0"/>
              <a:t>          10:30          Membership Development, Member Upgrade</a:t>
            </a:r>
          </a:p>
          <a:p>
            <a:endParaRPr lang="mr-IN" sz="1200" dirty="0"/>
          </a:p>
          <a:p>
            <a:r>
              <a:rPr lang="mr-IN" sz="1200" dirty="0"/>
              <a:t>                             </a:t>
            </a:r>
            <a:r>
              <a:rPr lang="en-US" sz="1200" dirty="0" smtClean="0"/>
              <a:t>   </a:t>
            </a:r>
            <a:r>
              <a:rPr lang="mr-IN" sz="1200" dirty="0" smtClean="0"/>
              <a:t>Website </a:t>
            </a:r>
            <a:r>
              <a:rPr lang="mr-IN" sz="1200" dirty="0"/>
              <a:t>&amp; Social Media,</a:t>
            </a:r>
          </a:p>
          <a:p>
            <a:endParaRPr lang="mr-IN" sz="1200" dirty="0"/>
          </a:p>
          <a:p>
            <a:r>
              <a:rPr lang="mr-IN" sz="1200" dirty="0"/>
              <a:t>                            </a:t>
            </a:r>
            <a:r>
              <a:rPr lang="en-US" sz="1200" dirty="0" smtClean="0"/>
              <a:t>  </a:t>
            </a:r>
            <a:r>
              <a:rPr lang="mr-IN" sz="1200" dirty="0" smtClean="0"/>
              <a:t> </a:t>
            </a:r>
            <a:r>
              <a:rPr lang="mr-IN" sz="1200" dirty="0"/>
              <a:t>Enhanced Newsletter, Communications Portal</a:t>
            </a:r>
          </a:p>
          <a:p>
            <a:endParaRPr lang="mr-IN" sz="1200" dirty="0"/>
          </a:p>
          <a:p>
            <a:r>
              <a:rPr lang="mr-IN" sz="1200" dirty="0"/>
              <a:t>                           </a:t>
            </a:r>
            <a:r>
              <a:rPr lang="en-US" sz="1200" dirty="0" smtClean="0"/>
              <a:t> </a:t>
            </a:r>
            <a:r>
              <a:rPr lang="mr-IN" sz="1200" dirty="0" smtClean="0"/>
              <a:t>  </a:t>
            </a:r>
            <a:r>
              <a:rPr lang="mr-IN" sz="1200" dirty="0"/>
              <a:t>STEM, YP, PACE, (AP03/MTT17, IM)</a:t>
            </a:r>
          </a:p>
          <a:p>
            <a:r>
              <a:rPr lang="en-US" sz="1200" dirty="0" smtClean="0"/>
              <a:t> </a:t>
            </a:r>
            <a:endParaRPr lang="mr-IN" sz="1200" dirty="0"/>
          </a:p>
          <a:p>
            <a:r>
              <a:rPr lang="mr-IN" sz="1200" dirty="0"/>
              <a:t>                           </a:t>
            </a:r>
            <a:r>
              <a:rPr lang="en-US" sz="1200" dirty="0" smtClean="0"/>
              <a:t> </a:t>
            </a:r>
            <a:r>
              <a:rPr lang="mr-IN" sz="1200" dirty="0" smtClean="0"/>
              <a:t>  </a:t>
            </a:r>
            <a:r>
              <a:rPr lang="mr-IN" sz="1200" dirty="0"/>
              <a:t>LM ( Austin, San Antonio), Tech </a:t>
            </a:r>
            <a:r>
              <a:rPr lang="mr-IN" sz="1200" dirty="0" smtClean="0"/>
              <a:t>Tour</a:t>
            </a:r>
            <a:endParaRPr lang="mr-IN" sz="1200" dirty="0"/>
          </a:p>
        </p:txBody>
      </p:sp>
    </p:spTree>
    <p:extLst>
      <p:ext uri="{BB962C8B-B14F-4D97-AF65-F5344CB8AC3E}">
        <p14:creationId xmlns:p14="http://schemas.microsoft.com/office/powerpoint/2010/main" val="41823780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19755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a:t>
            </a:r>
            <a:r>
              <a:rPr lang="mr-IN" dirty="0" smtClean="0">
                <a:latin typeface="Verdana" charset="0"/>
                <a:cs typeface="ＭＳ Ｐゴシック" charset="0"/>
              </a:rPr>
              <a:t>–</a:t>
            </a:r>
            <a:r>
              <a:rPr lang="en-US" dirty="0" smtClean="0">
                <a:latin typeface="Verdana" charset="0"/>
                <a:cs typeface="ＭＳ Ｐゴシック" charset="0"/>
              </a:rPr>
              <a:t> Society Outreach </a:t>
            </a:r>
            <a:r>
              <a:rPr lang="en-US" dirty="0" smtClean="0">
                <a:latin typeface="Verdana" charset="0"/>
                <a:cs typeface="ＭＳ Ｐゴシック" charset="0"/>
              </a:rPr>
              <a:t>&amp; Collaboration </a:t>
            </a:r>
            <a:endParaRPr lang="en-US" dirty="0">
              <a:latin typeface="Verdana" charset="0"/>
              <a:cs typeface="ＭＳ Ｐゴシック" charset="0"/>
            </a:endParaRPr>
          </a:p>
        </p:txBody>
      </p:sp>
      <p:pic>
        <p:nvPicPr>
          <p:cNvPr id="3" name="Picture 2" descr="Screen Shot 2019-08-24 at 5.3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39215"/>
            <a:ext cx="9144000" cy="2874475"/>
          </a:xfrm>
          <a:prstGeom prst="rect">
            <a:avLst/>
          </a:prstGeom>
        </p:spPr>
      </p:pic>
      <p:pic>
        <p:nvPicPr>
          <p:cNvPr id="4" name="Picture 3" descr="Screen Shot 2019-08-24 at 5.31.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519" y="1615031"/>
            <a:ext cx="1405852" cy="1777144"/>
          </a:xfrm>
          <a:prstGeom prst="rect">
            <a:avLst/>
          </a:prstGeom>
        </p:spPr>
      </p:pic>
      <p:pic>
        <p:nvPicPr>
          <p:cNvPr id="5" name="Picture 4" descr="Screen Shot 2019-08-24 at 5.31.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882" y="1498436"/>
            <a:ext cx="1420642" cy="1940779"/>
          </a:xfrm>
          <a:prstGeom prst="rect">
            <a:avLst/>
          </a:prstGeom>
        </p:spPr>
      </p:pic>
    </p:spTree>
    <p:extLst>
      <p:ext uri="{BB962C8B-B14F-4D97-AF65-F5344CB8AC3E}">
        <p14:creationId xmlns:p14="http://schemas.microsoft.com/office/powerpoint/2010/main" val="23504037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19755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a:t>
            </a:r>
            <a:r>
              <a:rPr lang="mr-IN" dirty="0" smtClean="0">
                <a:latin typeface="Verdana" charset="0"/>
                <a:cs typeface="ＭＳ Ｐゴシック" charset="0"/>
              </a:rPr>
              <a:t>–</a:t>
            </a:r>
            <a:r>
              <a:rPr lang="en-US" dirty="0" smtClean="0">
                <a:latin typeface="Verdana" charset="0"/>
                <a:cs typeface="ＭＳ Ｐゴシック" charset="0"/>
              </a:rPr>
              <a:t> Society Outreach </a:t>
            </a:r>
            <a:r>
              <a:rPr lang="en-US" dirty="0" smtClean="0">
                <a:latin typeface="Verdana" charset="0"/>
                <a:cs typeface="ＭＳ Ｐゴシック" charset="0"/>
              </a:rPr>
              <a:t>&amp; Collaboration </a:t>
            </a:r>
            <a:r>
              <a:rPr lang="mr-IN" dirty="0" smtClean="0">
                <a:latin typeface="Verdana" charset="0"/>
                <a:cs typeface="ＭＳ Ｐゴシック" charset="0"/>
              </a:rPr>
              <a:t>–</a:t>
            </a:r>
            <a:r>
              <a:rPr lang="en-US" dirty="0" smtClean="0">
                <a:latin typeface="Verdana" charset="0"/>
                <a:cs typeface="ＭＳ Ｐゴシック" charset="0"/>
              </a:rPr>
              <a:t> Smart Cities</a:t>
            </a:r>
            <a:endParaRPr lang="en-US" dirty="0">
              <a:latin typeface="Verdana" charset="0"/>
              <a:cs typeface="ＭＳ Ｐゴシック" charset="0"/>
            </a:endParaRPr>
          </a:p>
        </p:txBody>
      </p:sp>
      <p:pic>
        <p:nvPicPr>
          <p:cNvPr id="2" name="Picture 1" descr="Screen Shot 2019-08-24 at 5.34.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7667"/>
            <a:ext cx="9144000" cy="5832451"/>
          </a:xfrm>
          <a:prstGeom prst="rect">
            <a:avLst/>
          </a:prstGeom>
        </p:spPr>
      </p:pic>
    </p:spTree>
    <p:extLst>
      <p:ext uri="{BB962C8B-B14F-4D97-AF65-F5344CB8AC3E}">
        <p14:creationId xmlns:p14="http://schemas.microsoft.com/office/powerpoint/2010/main" val="34149772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10347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a:t>
            </a:r>
            <a:r>
              <a:rPr lang="mr-IN" dirty="0" smtClean="0">
                <a:latin typeface="Verdana" charset="0"/>
                <a:cs typeface="ＭＳ Ｐゴシック" charset="0"/>
              </a:rPr>
              <a:t>–</a:t>
            </a:r>
            <a:r>
              <a:rPr lang="en-US" dirty="0" smtClean="0">
                <a:latin typeface="Verdana" charset="0"/>
                <a:cs typeface="ＭＳ Ｐゴシック" charset="0"/>
              </a:rPr>
              <a:t> Society Outreach </a:t>
            </a:r>
            <a:r>
              <a:rPr lang="en-US" dirty="0" smtClean="0">
                <a:latin typeface="Verdana" charset="0"/>
                <a:cs typeface="ＭＳ Ｐゴシック" charset="0"/>
              </a:rPr>
              <a:t>&amp; Collaboration </a:t>
            </a:r>
            <a:r>
              <a:rPr lang="en-US" dirty="0" smtClean="0">
                <a:latin typeface="Verdana" charset="0"/>
                <a:cs typeface="ＭＳ Ｐゴシック" charset="0"/>
              </a:rPr>
              <a:t>- Mobility</a:t>
            </a:r>
            <a:endParaRPr lang="en-US" dirty="0">
              <a:latin typeface="Verdana" charset="0"/>
              <a:cs typeface="ＭＳ Ｐゴシック" charset="0"/>
            </a:endParaRPr>
          </a:p>
        </p:txBody>
      </p:sp>
      <p:pic>
        <p:nvPicPr>
          <p:cNvPr id="2" name="Picture 1" descr="Screen Shot 2019-08-24 at 5.34.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8882"/>
            <a:ext cx="9144000" cy="5853071"/>
          </a:xfrm>
          <a:prstGeom prst="rect">
            <a:avLst/>
          </a:prstGeom>
        </p:spPr>
      </p:pic>
    </p:spTree>
    <p:extLst>
      <p:ext uri="{BB962C8B-B14F-4D97-AF65-F5344CB8AC3E}">
        <p14:creationId xmlns:p14="http://schemas.microsoft.com/office/powerpoint/2010/main" val="8284684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6900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a:t>
            </a:r>
            <a:r>
              <a:rPr lang="mr-IN" dirty="0" smtClean="0">
                <a:latin typeface="Verdana" charset="0"/>
                <a:cs typeface="ＭＳ Ｐゴシック" charset="0"/>
              </a:rPr>
              <a:t>–</a:t>
            </a:r>
            <a:r>
              <a:rPr lang="en-US" dirty="0" smtClean="0">
                <a:latin typeface="Verdana" charset="0"/>
                <a:cs typeface="ＭＳ Ｐゴシック" charset="0"/>
              </a:rPr>
              <a:t> Society Outreach </a:t>
            </a:r>
            <a:r>
              <a:rPr lang="en-US" dirty="0" smtClean="0">
                <a:latin typeface="Verdana" charset="0"/>
                <a:cs typeface="ＭＳ Ｐゴシック" charset="0"/>
              </a:rPr>
              <a:t>&amp; Collaboration </a:t>
            </a:r>
            <a:r>
              <a:rPr lang="en-US" dirty="0" smtClean="0">
                <a:latin typeface="Verdana" charset="0"/>
                <a:cs typeface="ＭＳ Ｐゴシック" charset="0"/>
              </a:rPr>
              <a:t>- Healthcare</a:t>
            </a:r>
            <a:endParaRPr lang="en-US" dirty="0">
              <a:latin typeface="Verdana" charset="0"/>
              <a:cs typeface="ＭＳ Ｐゴシック" charset="0"/>
            </a:endParaRPr>
          </a:p>
        </p:txBody>
      </p:sp>
      <p:pic>
        <p:nvPicPr>
          <p:cNvPr id="2" name="Picture 1" descr="Screen Shot 2019-08-24 at 5.35.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329"/>
            <a:ext cx="9144000" cy="6118831"/>
          </a:xfrm>
          <a:prstGeom prst="rect">
            <a:avLst/>
          </a:prstGeom>
        </p:spPr>
      </p:pic>
    </p:spTree>
    <p:extLst>
      <p:ext uri="{BB962C8B-B14F-4D97-AF65-F5344CB8AC3E}">
        <p14:creationId xmlns:p14="http://schemas.microsoft.com/office/powerpoint/2010/main" val="28631372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6889" y="-69005"/>
            <a:ext cx="9066094"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Chapter </a:t>
            </a:r>
            <a:r>
              <a:rPr lang="mr-IN" dirty="0" smtClean="0">
                <a:latin typeface="Verdana" charset="0"/>
                <a:cs typeface="ＭＳ Ｐゴシック" charset="0"/>
              </a:rPr>
              <a:t>–</a:t>
            </a:r>
            <a:r>
              <a:rPr lang="en-US" dirty="0" smtClean="0">
                <a:latin typeface="Verdana" charset="0"/>
                <a:cs typeface="ＭＳ Ｐゴシック" charset="0"/>
              </a:rPr>
              <a:t> Society Outreach </a:t>
            </a:r>
            <a:r>
              <a:rPr lang="en-US" dirty="0" smtClean="0">
                <a:latin typeface="Verdana" charset="0"/>
                <a:cs typeface="ＭＳ Ｐゴシック" charset="0"/>
              </a:rPr>
              <a:t>&amp; Collaboration </a:t>
            </a:r>
            <a:endParaRPr lang="en-US" dirty="0">
              <a:latin typeface="Verdana" charset="0"/>
              <a:cs typeface="ＭＳ Ｐゴシック" charset="0"/>
            </a:endParaRPr>
          </a:p>
        </p:txBody>
      </p:sp>
      <p:pic>
        <p:nvPicPr>
          <p:cNvPr id="3" name="Picture 2" descr="Screen Shot 2019-08-24 at 5.38.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78" y="1092200"/>
            <a:ext cx="7454900" cy="5765800"/>
          </a:xfrm>
          <a:prstGeom prst="rect">
            <a:avLst/>
          </a:prstGeom>
        </p:spPr>
      </p:pic>
    </p:spTree>
    <p:extLst>
      <p:ext uri="{BB962C8B-B14F-4D97-AF65-F5344CB8AC3E}">
        <p14:creationId xmlns:p14="http://schemas.microsoft.com/office/powerpoint/2010/main" val="6716546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327372"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14050" y="245850"/>
            <a:ext cx="10352553" cy="6247863"/>
          </a:xfrm>
          <a:prstGeom prst="rect">
            <a:avLst/>
          </a:prstGeom>
          <a:ln>
            <a:noFill/>
          </a:ln>
        </p:spPr>
        <p:txBody>
          <a:bodyPr wrap="square" rtlCol="0">
            <a:spAutoFit/>
          </a:bodyPr>
          <a:lstStyle/>
          <a:p>
            <a:r>
              <a:rPr lang="mr-IN" sz="1600" b="1" dirty="0" smtClean="0"/>
              <a:t>Proposed </a:t>
            </a:r>
            <a:r>
              <a:rPr lang="mr-IN" sz="1600" b="1" dirty="0"/>
              <a:t>Agenda For CTS Leadership Meeting (ING4103</a:t>
            </a:r>
            <a:r>
              <a:rPr lang="mr-IN" sz="1600" b="1" dirty="0" smtClean="0"/>
              <a:t>)</a:t>
            </a:r>
            <a:r>
              <a:rPr lang="en-US" sz="1600" b="1" dirty="0" smtClean="0"/>
              <a:t>  Cont’d</a:t>
            </a:r>
          </a:p>
          <a:p>
            <a:endParaRPr lang="mr-IN" sz="1200" dirty="0"/>
          </a:p>
          <a:p>
            <a:r>
              <a:rPr lang="mr-IN" sz="1200" dirty="0"/>
              <a:t>          11:15         Chapter/ affinity Group Reports* </a:t>
            </a:r>
          </a:p>
          <a:p>
            <a:endParaRPr lang="mr-IN" sz="1200" dirty="0"/>
          </a:p>
          <a:p>
            <a:r>
              <a:rPr lang="mr-IN" sz="1200" dirty="0"/>
              <a:t>                            CTCN, PI2, PES, SMC/AES, CAS/SSC,</a:t>
            </a:r>
          </a:p>
          <a:p>
            <a:endParaRPr lang="mr-IN" sz="1200" dirty="0"/>
          </a:p>
          <a:p>
            <a:r>
              <a:rPr lang="mr-IN" sz="1200" dirty="0"/>
              <a:t>                            TEM &amp; TEM-Grad, E25, WIE, Elec Devices (ED15</a:t>
            </a:r>
            <a:r>
              <a:rPr lang="mr-IN" sz="1200" dirty="0" smtClean="0"/>
              <a:t>)</a:t>
            </a:r>
            <a:endParaRPr lang="mr-IN" sz="1200" dirty="0"/>
          </a:p>
          <a:p>
            <a:endParaRPr lang="mr-IN" sz="1200" b="1" dirty="0"/>
          </a:p>
          <a:p>
            <a:r>
              <a:rPr lang="mr-IN" sz="1200" b="1" dirty="0"/>
              <a:t>          12:00          </a:t>
            </a:r>
            <a:r>
              <a:rPr lang="mr-IN" sz="1200" b="1" dirty="0" smtClean="0"/>
              <a:t>Lunch</a:t>
            </a:r>
            <a:endParaRPr lang="mr-IN" sz="1200" b="1" dirty="0"/>
          </a:p>
          <a:p>
            <a:endParaRPr lang="mr-IN" sz="1200" dirty="0"/>
          </a:p>
          <a:p>
            <a:r>
              <a:rPr lang="mr-IN" sz="1200" dirty="0"/>
              <a:t>          13:00           Student Branch Chair Activities</a:t>
            </a:r>
          </a:p>
          <a:p>
            <a:endParaRPr lang="mr-IN" sz="1200" dirty="0"/>
          </a:p>
          <a:p>
            <a:r>
              <a:rPr lang="mr-IN" sz="1200" dirty="0"/>
              <a:t>                              Introduction by Larry Larson</a:t>
            </a:r>
          </a:p>
          <a:p>
            <a:endParaRPr lang="mr-IN" sz="1200" dirty="0"/>
          </a:p>
          <a:p>
            <a:r>
              <a:rPr lang="mr-IN" sz="1200" dirty="0"/>
              <a:t>                              Connection with R5 (Christopher Sanderson)</a:t>
            </a:r>
          </a:p>
          <a:p>
            <a:endParaRPr lang="mr-IN" sz="1200" dirty="0"/>
          </a:p>
          <a:p>
            <a:r>
              <a:rPr lang="mr-IN" sz="1200" dirty="0"/>
              <a:t>                              Student Conference </a:t>
            </a:r>
          </a:p>
          <a:p>
            <a:endParaRPr lang="mr-IN" sz="1200" dirty="0"/>
          </a:p>
          <a:p>
            <a:r>
              <a:rPr lang="mr-IN" sz="1200" dirty="0"/>
              <a:t>          14:15           Chapter Reports continued                    </a:t>
            </a:r>
          </a:p>
          <a:p>
            <a:endParaRPr lang="mr-IN" sz="1200" dirty="0"/>
          </a:p>
          <a:p>
            <a:r>
              <a:rPr lang="mr-IN" sz="1200" dirty="0"/>
              <a:t>                              EMBS-SA, Computer-SA, Computer/EMBS-SA,  (ComSoc/SP &amp; EMBS/Computer)-AUS,</a:t>
            </a:r>
          </a:p>
          <a:p>
            <a:endParaRPr lang="mr-IN" sz="1200" dirty="0"/>
          </a:p>
          <a:p>
            <a:r>
              <a:rPr lang="mr-IN" sz="1200" dirty="0"/>
              <a:t>                              SEN, EMC27, CEDA, PHO36, CPMT21, Magnetics/Nano </a:t>
            </a:r>
            <a:r>
              <a:rPr lang="mr-IN" sz="1200" dirty="0" smtClean="0"/>
              <a:t>Tech</a:t>
            </a:r>
            <a:endParaRPr lang="mr-IN" sz="1200" dirty="0"/>
          </a:p>
          <a:p>
            <a:endParaRPr lang="mr-IN" sz="1200" dirty="0"/>
          </a:p>
          <a:p>
            <a:r>
              <a:rPr lang="mr-IN" sz="1200" dirty="0"/>
              <a:t>          14:45            New Business/Motion</a:t>
            </a:r>
          </a:p>
          <a:p>
            <a:endParaRPr lang="mr-IN" sz="1200" dirty="0"/>
          </a:p>
          <a:p>
            <a:r>
              <a:rPr lang="mr-IN" sz="1200" dirty="0"/>
              <a:t>                               - Recap: Summary of HELP needed by Heena and Nils       </a:t>
            </a:r>
          </a:p>
          <a:p>
            <a:endParaRPr lang="mr-IN" sz="1200" dirty="0"/>
          </a:p>
          <a:p>
            <a:r>
              <a:rPr lang="mr-IN" sz="1200" dirty="0"/>
              <a:t>                               - Future </a:t>
            </a:r>
            <a:r>
              <a:rPr lang="mr-IN" sz="1200" dirty="0" smtClean="0"/>
              <a:t>Events</a:t>
            </a:r>
            <a:endParaRPr lang="mr-IN" sz="1200" dirty="0"/>
          </a:p>
          <a:p>
            <a:endParaRPr lang="mr-IN" sz="1200" dirty="0"/>
          </a:p>
          <a:p>
            <a:r>
              <a:rPr lang="mr-IN" sz="1200" dirty="0"/>
              <a:t>         15:00           Adjourn</a:t>
            </a:r>
          </a:p>
          <a:p>
            <a:endParaRPr lang="mr-IN" sz="1200" dirty="0"/>
          </a:p>
          <a:p>
            <a:r>
              <a:rPr lang="mr-IN" sz="1200" dirty="0"/>
              <a:t> </a:t>
            </a:r>
          </a:p>
        </p:txBody>
      </p:sp>
    </p:spTree>
    <p:extLst>
      <p:ext uri="{BB962C8B-B14F-4D97-AF65-F5344CB8AC3E}">
        <p14:creationId xmlns:p14="http://schemas.microsoft.com/office/powerpoint/2010/main" val="40927230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bwMode="auto">
          <a:xfrm>
            <a:off x="444500" y="2879023"/>
            <a:ext cx="7909316" cy="2945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ct val="100000"/>
              </a:lnSpc>
            </a:pPr>
            <a:r>
              <a:rPr lang="en-US" sz="2000" dirty="0">
                <a:latin typeface="Verdana" charset="0"/>
              </a:rPr>
              <a:t>IEEE </a:t>
            </a:r>
            <a:r>
              <a:rPr lang="en-US" sz="2000" dirty="0" smtClean="0">
                <a:latin typeface="Verdana" charset="0"/>
              </a:rPr>
              <a:t>Central Texas Section</a:t>
            </a:r>
            <a:br>
              <a:rPr lang="en-US" sz="2000" dirty="0" smtClean="0">
                <a:latin typeface="Verdana" charset="0"/>
              </a:rPr>
            </a:br>
            <a:r>
              <a:rPr lang="en-US" sz="2000" dirty="0" smtClean="0">
                <a:latin typeface="Verdana" charset="0"/>
              </a:rPr>
              <a:t>2019 Fall Leadership Planning Meeting</a:t>
            </a:r>
            <a:br>
              <a:rPr lang="en-US" sz="2000" dirty="0" smtClean="0">
                <a:latin typeface="Verdana" charset="0"/>
              </a:rPr>
            </a:br>
            <a:r>
              <a:rPr lang="en-US" sz="2000" dirty="0" smtClean="0">
                <a:latin typeface="Verdana" charset="0"/>
              </a:rPr>
              <a:t>August 24, 2018</a:t>
            </a:r>
            <a:br>
              <a:rPr lang="en-US" sz="2000" dirty="0" smtClean="0">
                <a:latin typeface="Verdana" charset="0"/>
              </a:rPr>
            </a:br>
            <a:r>
              <a:rPr lang="en-US" sz="2000" dirty="0" smtClean="0">
                <a:latin typeface="Verdana" charset="0"/>
              </a:rPr>
              <a:t>San Marcos, TX</a:t>
            </a:r>
            <a:endParaRPr lang="en-US" sz="2000" dirty="0">
              <a:latin typeface="Verdana" charset="0"/>
            </a:endParaRPr>
          </a:p>
        </p:txBody>
      </p:sp>
      <p:sp>
        <p:nvSpPr>
          <p:cNvPr id="17410" name="Subtitle 2"/>
          <p:cNvSpPr>
            <a:spLocks noGrp="1"/>
          </p:cNvSpPr>
          <p:nvPr>
            <p:ph type="subTitle" idx="1"/>
          </p:nvPr>
        </p:nvSpPr>
        <p:spPr bwMode="auto">
          <a:xfrm>
            <a:off x="450913" y="4329452"/>
            <a:ext cx="7909316" cy="14946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charset="0"/>
              <a:buNone/>
            </a:pPr>
            <a:r>
              <a:rPr lang="en-US" dirty="0" smtClean="0">
                <a:latin typeface="Verdana" charset="0"/>
                <a:cs typeface="ＭＳ Ｐゴシック" charset="0"/>
              </a:rPr>
              <a:t>Section Committee/Officer Name: Fawzi Behmann</a:t>
            </a:r>
          </a:p>
          <a:p>
            <a:pPr eaLnBrk="1" hangingPunct="1">
              <a:buFont typeface="Wingdings" charset="0"/>
              <a:buNone/>
            </a:pPr>
            <a:r>
              <a:rPr lang="en-US" dirty="0" smtClean="0">
                <a:latin typeface="Verdana" charset="0"/>
                <a:cs typeface="ＭＳ Ｐゴシック" charset="0"/>
              </a:rPr>
              <a:t>Chapter/Affinity Name: </a:t>
            </a:r>
            <a:r>
              <a:rPr lang="en-US" dirty="0" smtClean="0">
                <a:latin typeface="Verdana" charset="0"/>
                <a:cs typeface="ＭＳ Ｐゴシック" charset="0"/>
              </a:rPr>
              <a:t>Chair, Central Texas Section</a:t>
            </a:r>
            <a:endParaRPr lang="en-US" dirty="0" smtClean="0">
              <a:latin typeface="Verdana" charset="0"/>
              <a:cs typeface="ＭＳ Ｐゴシック" charset="0"/>
            </a:endParaRPr>
          </a:p>
          <a:p>
            <a:pPr eaLnBrk="1" hangingPunct="1">
              <a:buFont typeface="Wingdings" charset="0"/>
              <a:buNone/>
            </a:pPr>
            <a:r>
              <a:rPr lang="en-US" dirty="0" smtClean="0">
                <a:latin typeface="Verdana" charset="0"/>
                <a:cs typeface="ＭＳ Ｐゴシック" charset="0"/>
              </a:rPr>
              <a:t>Prepared by: Fawzi Behmann</a:t>
            </a:r>
            <a:endParaRPr lang="en-US" dirty="0">
              <a:latin typeface="Verdana" charset="0"/>
              <a:cs typeface="ＭＳ Ｐゴシック" charset="0"/>
            </a:endParaRPr>
          </a:p>
          <a:p>
            <a:pPr eaLnBrk="1" hangingPunct="1">
              <a:buFont typeface="Wingdings" charset="0"/>
              <a:buNone/>
            </a:pPr>
            <a:endParaRPr lang="en-US" dirty="0">
              <a:latin typeface="Verdana" charset="0"/>
              <a:cs typeface="ＭＳ Ｐゴシック" charset="0"/>
            </a:endParaRPr>
          </a:p>
        </p:txBody>
      </p:sp>
      <p:sp>
        <p:nvSpPr>
          <p:cNvPr id="6" name="Date Placeholder 3"/>
          <p:cNvSpPr>
            <a:spLocks noGrp="1"/>
          </p:cNvSpPr>
          <p:nvPr>
            <p:ph type="dt" sz="half"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BFEF7A9-8089-B344-AF8C-8C4A8A2AE3A5}" type="datetime1">
              <a:rPr lang="en-US" smtClean="0">
                <a:solidFill>
                  <a:srgbClr val="898989"/>
                </a:solidFill>
                <a:latin typeface="Verdana"/>
                <a:cs typeface="Verdana"/>
              </a:rPr>
              <a:t>8/23/19</a:t>
            </a:fld>
            <a:endParaRPr lang="en-US" dirty="0">
              <a:solidFill>
                <a:srgbClr val="898989"/>
              </a:solidFill>
              <a:latin typeface="Verdana"/>
              <a:cs typeface="Verdana"/>
            </a:endParaRPr>
          </a:p>
        </p:txBody>
      </p:sp>
      <p:sp>
        <p:nvSpPr>
          <p:cNvPr id="7"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48654B5-1C3C-F243-8C6B-B88530D48744}" type="slidenum">
              <a:rPr lang="en-US">
                <a:solidFill>
                  <a:srgbClr val="898989"/>
                </a:solidFill>
              </a:rPr>
              <a:pPr eaLnBrk="1" hangingPunct="1">
                <a:defRPr/>
              </a:pPr>
              <a:t>4</a:t>
            </a:fld>
            <a:endParaRPr lang="en-US" dirty="0">
              <a:solidFill>
                <a:srgbClr val="898989"/>
              </a:solidFill>
            </a:endParaRPr>
          </a:p>
        </p:txBody>
      </p:sp>
    </p:spTree>
    <p:extLst>
      <p:ext uri="{BB962C8B-B14F-4D97-AF65-F5344CB8AC3E}">
        <p14:creationId xmlns:p14="http://schemas.microsoft.com/office/powerpoint/2010/main" val="2392916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242804" y="106835"/>
            <a:ext cx="8690059"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en-US" dirty="0" smtClean="0">
                <a:latin typeface="Verdana" charset="0"/>
                <a:cs typeface="ＭＳ Ｐゴシック" charset="0"/>
              </a:rPr>
              <a:t>IEEE Central Texas Section (CTS)</a:t>
            </a:r>
            <a:br>
              <a:rPr lang="en-US" dirty="0" smtClean="0">
                <a:latin typeface="Verdana" charset="0"/>
                <a:cs typeface="ＭＳ Ｐゴシック" charset="0"/>
              </a:rPr>
            </a:br>
            <a:r>
              <a:rPr lang="en-US" sz="2400" dirty="0" smtClean="0">
                <a:latin typeface="Verdana" charset="0"/>
                <a:cs typeface="ＭＳ Ｐゴシック" charset="0"/>
              </a:rPr>
              <a:t>2018 Region5 Large Section Outstanding </a:t>
            </a:r>
            <a:r>
              <a:rPr lang="en-US" sz="2400" dirty="0" smtClean="0">
                <a:latin typeface="Verdana" charset="0"/>
                <a:cs typeface="ＭＳ Ｐゴシック" charset="0"/>
              </a:rPr>
              <a:t>Award*</a:t>
            </a:r>
            <a:endParaRPr lang="en-US" sz="2400" dirty="0">
              <a:latin typeface="Verdana" charset="0"/>
              <a:cs typeface="ＭＳ Ｐゴシック" charset="0"/>
            </a:endParaRPr>
          </a:p>
        </p:txBody>
      </p:sp>
      <p:pic>
        <p:nvPicPr>
          <p:cNvPr id="3" name="Picture 2"/>
          <p:cNvPicPr>
            <a:picLocks noChangeAspect="1"/>
          </p:cNvPicPr>
          <p:nvPr/>
        </p:nvPicPr>
        <p:blipFill>
          <a:blip r:embed="rId2"/>
          <a:stretch>
            <a:fillRect/>
          </a:stretch>
        </p:blipFill>
        <p:spPr>
          <a:xfrm>
            <a:off x="242805" y="1522989"/>
            <a:ext cx="4050598" cy="4760318"/>
          </a:xfrm>
          <a:prstGeom prst="rect">
            <a:avLst/>
          </a:prstGeom>
        </p:spPr>
      </p:pic>
      <p:pic>
        <p:nvPicPr>
          <p:cNvPr id="4" name="Picture 3"/>
          <p:cNvPicPr>
            <a:picLocks noChangeAspect="1"/>
          </p:cNvPicPr>
          <p:nvPr/>
        </p:nvPicPr>
        <p:blipFill>
          <a:blip r:embed="rId3"/>
          <a:stretch>
            <a:fillRect/>
          </a:stretch>
        </p:blipFill>
        <p:spPr>
          <a:xfrm>
            <a:off x="4475163" y="1708339"/>
            <a:ext cx="4457700" cy="3835400"/>
          </a:xfrm>
          <a:prstGeom prst="rect">
            <a:avLst/>
          </a:prstGeom>
        </p:spPr>
      </p:pic>
      <p:sp>
        <p:nvSpPr>
          <p:cNvPr id="5" name="TextBox 4"/>
          <p:cNvSpPr txBox="1"/>
          <p:nvPr/>
        </p:nvSpPr>
        <p:spPr>
          <a:xfrm>
            <a:off x="4860743" y="5543739"/>
            <a:ext cx="4072120" cy="646331"/>
          </a:xfrm>
          <a:prstGeom prst="rect">
            <a:avLst/>
          </a:prstGeom>
          <a:noFill/>
        </p:spPr>
        <p:txBody>
          <a:bodyPr wrap="square" rtlCol="0">
            <a:spAutoFit/>
          </a:bodyPr>
          <a:lstStyle/>
          <a:p>
            <a:r>
              <a:rPr lang="en-US" b="1" i="1" dirty="0" smtClean="0"/>
              <a:t>(*) Application provides a good summary of CTS achievements </a:t>
            </a:r>
            <a:endParaRPr lang="en-US" b="1" i="1" dirty="0"/>
          </a:p>
        </p:txBody>
      </p:sp>
    </p:spTree>
    <p:extLst>
      <p:ext uri="{BB962C8B-B14F-4D97-AF65-F5344CB8AC3E}">
        <p14:creationId xmlns:p14="http://schemas.microsoft.com/office/powerpoint/2010/main" val="369947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Vision/Mission</a:t>
            </a:r>
            <a:endParaRPr lang="en-US" dirty="0">
              <a:latin typeface="Verdana" charset="0"/>
              <a:cs typeface="ＭＳ Ｐゴシック" charset="0"/>
            </a:endParaRPr>
          </a:p>
        </p:txBody>
      </p:sp>
      <p:sp>
        <p:nvSpPr>
          <p:cNvPr id="16388" name="Date Placeholder 3"/>
          <p:cNvSpPr>
            <a:spLocks noGrp="1"/>
          </p:cNvSpPr>
          <p:nvPr>
            <p:ph type="dt" sz="half"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4960513-4B30-4F43-9B3D-3C93176032D1}" type="datetime1">
              <a:rPr lang="en-US" smtClean="0">
                <a:solidFill>
                  <a:srgbClr val="898989"/>
                </a:solidFill>
              </a:rPr>
              <a:t>8/23/19</a:t>
            </a:fld>
            <a:endParaRPr lang="en-US" dirty="0">
              <a:solidFill>
                <a:srgbClr val="898989"/>
              </a:solidFill>
            </a:endParaRPr>
          </a:p>
        </p:txBody>
      </p:sp>
      <p:sp>
        <p:nvSpPr>
          <p:cNvPr id="16389" name="Slide Number Placeholder 4"/>
          <p:cNvSpPr>
            <a:spLocks noGrp="1"/>
          </p:cNvSpPr>
          <p:nvPr>
            <p:ph type="sldNum" sz="quarter" idx="13"/>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025E887-29C0-D540-A27D-272610FE38F9}" type="slidenum">
              <a:rPr lang="en-US">
                <a:solidFill>
                  <a:srgbClr val="898989"/>
                </a:solidFill>
              </a:rPr>
              <a:pPr eaLnBrk="1" hangingPunct="1">
                <a:defRPr/>
              </a:pPr>
              <a:t>6</a:t>
            </a:fld>
            <a:endParaRPr lang="en-US" dirty="0">
              <a:solidFill>
                <a:srgbClr val="898989"/>
              </a:solidFill>
            </a:endParaRPr>
          </a:p>
        </p:txBody>
      </p:sp>
      <p:sp>
        <p:nvSpPr>
          <p:cNvPr id="6" name="Rectangle 5"/>
          <p:cNvSpPr/>
          <p:nvPr/>
        </p:nvSpPr>
        <p:spPr>
          <a:xfrm>
            <a:off x="228600" y="2302654"/>
            <a:ext cx="8373179" cy="3854901"/>
          </a:xfrm>
          <a:prstGeom prst="rect">
            <a:avLst/>
          </a:prstGeom>
        </p:spPr>
        <p:txBody>
          <a:bodyPr wrap="square">
            <a:spAutoFit/>
          </a:bodyPr>
          <a:lstStyle/>
          <a:p>
            <a:pPr defTabSz="914400" eaLnBrk="0" fontAlgn="base" hangingPunct="0">
              <a:spcBef>
                <a:spcPct val="0"/>
              </a:spcBef>
              <a:spcAft>
                <a:spcPct val="0"/>
              </a:spcAft>
            </a:pPr>
            <a:r>
              <a:rPr lang="en-US" sz="2000" b="1" dirty="0">
                <a:solidFill>
                  <a:srgbClr val="005582"/>
                </a:solidFill>
                <a:latin typeface="Arial"/>
                <a:ea typeface="ＭＳ Ｐゴシック" charset="0"/>
                <a:cs typeface="ＭＳ Ｐゴシック" charset="0"/>
              </a:rPr>
              <a:t>T</a:t>
            </a:r>
            <a:r>
              <a:rPr lang="en-US" sz="2000" b="1" dirty="0" smtClean="0">
                <a:solidFill>
                  <a:srgbClr val="005582"/>
                </a:solidFill>
                <a:latin typeface="Arial"/>
                <a:ea typeface="ＭＳ Ｐゴシック" charset="0"/>
                <a:cs typeface="ＭＳ Ｐゴシック" charset="0"/>
              </a:rPr>
              <a:t>o be </a:t>
            </a:r>
            <a:r>
              <a:rPr lang="en-US" sz="2400" b="1" dirty="0" smtClean="0">
                <a:solidFill>
                  <a:srgbClr val="005582"/>
                </a:solidFill>
                <a:latin typeface="Arial"/>
                <a:ea typeface="ＭＳ Ｐゴシック" charset="0"/>
                <a:cs typeface="ＭＳ Ｐゴシック" charset="0"/>
              </a:rPr>
              <a:t>RELEVANT</a:t>
            </a:r>
            <a:r>
              <a:rPr lang="en-US" sz="2000" b="1" dirty="0" smtClean="0">
                <a:solidFill>
                  <a:srgbClr val="005582"/>
                </a:solidFill>
                <a:latin typeface="Arial"/>
                <a:ea typeface="ＭＳ Ｐゴシック" charset="0"/>
                <a:cs typeface="ＭＳ Ｐゴシック" charset="0"/>
              </a:rPr>
              <a:t> to the members and community at large. </a:t>
            </a:r>
          </a:p>
          <a:p>
            <a:pPr defTabSz="914400" eaLnBrk="0" fontAlgn="base" hangingPunct="0">
              <a:spcBef>
                <a:spcPct val="0"/>
              </a:spcBef>
              <a:spcAft>
                <a:spcPct val="0"/>
              </a:spcAft>
            </a:pPr>
            <a:endParaRPr lang="en-US" sz="2000" b="1" dirty="0" smtClean="0">
              <a:solidFill>
                <a:srgbClr val="005582"/>
              </a:solidFill>
              <a:latin typeface="Arial"/>
              <a:ea typeface="ＭＳ Ｐゴシック" charset="0"/>
              <a:cs typeface="ＭＳ Ｐゴシック" charset="0"/>
            </a:endParaRPr>
          </a:p>
          <a:p>
            <a:pPr marL="342900" indent="-342900" defTabSz="914400" eaLnBrk="0" fontAlgn="base" hangingPunct="0">
              <a:spcBef>
                <a:spcPct val="0"/>
              </a:spcBef>
              <a:spcAft>
                <a:spcPct val="0"/>
              </a:spcAft>
              <a:buFont typeface="+mj-lt"/>
              <a:buAutoNum type="arabicPeriod"/>
            </a:pPr>
            <a:r>
              <a:rPr lang="en-US" sz="2000" b="1" dirty="0" smtClean="0">
                <a:solidFill>
                  <a:srgbClr val="005582"/>
                </a:solidFill>
                <a:latin typeface="Arial"/>
                <a:ea typeface="ＭＳ Ｐゴシック" charset="0"/>
                <a:cs typeface="ＭＳ Ｐゴシック" charset="0"/>
              </a:rPr>
              <a:t>Bring relevant &amp; intriguing technical topics, delivered by domain experts increasing audience satisfaction</a:t>
            </a:r>
          </a:p>
          <a:p>
            <a:pPr defTabSz="914400" eaLnBrk="0" fontAlgn="base" hangingPunct="0">
              <a:spcBef>
                <a:spcPct val="0"/>
              </a:spcBef>
              <a:spcAft>
                <a:spcPct val="0"/>
              </a:spcAft>
            </a:pPr>
            <a:endParaRPr lang="en-US" sz="1000" b="1" dirty="0" smtClean="0">
              <a:solidFill>
                <a:srgbClr val="005582"/>
              </a:solidFill>
              <a:latin typeface="Arial"/>
              <a:ea typeface="ＭＳ Ｐゴシック" charset="0"/>
              <a:cs typeface="ＭＳ Ｐゴシック" charset="0"/>
            </a:endParaRPr>
          </a:p>
          <a:p>
            <a:pPr marL="342900" indent="-342900" defTabSz="914400" eaLnBrk="0" fontAlgn="base" hangingPunct="0">
              <a:spcBef>
                <a:spcPct val="0"/>
              </a:spcBef>
              <a:spcAft>
                <a:spcPct val="0"/>
              </a:spcAft>
              <a:buFont typeface="+mj-lt"/>
              <a:buAutoNum type="arabicPeriod"/>
            </a:pPr>
            <a:r>
              <a:rPr lang="en-US" sz="2000" b="1" dirty="0" smtClean="0">
                <a:solidFill>
                  <a:srgbClr val="005582"/>
                </a:solidFill>
                <a:latin typeface="Arial"/>
                <a:ea typeface="ＭＳ Ｐゴシック" charset="0"/>
                <a:cs typeface="ＭＳ Ｐゴシック" charset="0"/>
              </a:rPr>
              <a:t>Improve Communications and Training</a:t>
            </a:r>
          </a:p>
          <a:p>
            <a:pPr defTabSz="914400" eaLnBrk="0" fontAlgn="base" hangingPunct="0">
              <a:spcBef>
                <a:spcPct val="0"/>
              </a:spcBef>
              <a:spcAft>
                <a:spcPct val="0"/>
              </a:spcAft>
            </a:pPr>
            <a:endParaRPr lang="en-US" sz="1000" b="1" dirty="0" smtClean="0">
              <a:solidFill>
                <a:srgbClr val="005582"/>
              </a:solidFill>
              <a:latin typeface="Arial"/>
              <a:ea typeface="ＭＳ Ｐゴシック" charset="0"/>
              <a:cs typeface="ＭＳ Ｐゴシック" charset="0"/>
            </a:endParaRPr>
          </a:p>
          <a:p>
            <a:pPr marL="342900" indent="-342900" defTabSz="914400" eaLnBrk="0" fontAlgn="base" hangingPunct="0">
              <a:spcBef>
                <a:spcPct val="0"/>
              </a:spcBef>
              <a:spcAft>
                <a:spcPct val="0"/>
              </a:spcAft>
              <a:buFont typeface="+mj-lt"/>
              <a:buAutoNum type="arabicPeriod"/>
            </a:pPr>
            <a:r>
              <a:rPr lang="en-US" sz="2000" b="1" dirty="0" smtClean="0">
                <a:solidFill>
                  <a:srgbClr val="005582"/>
                </a:solidFill>
                <a:latin typeface="Arial"/>
                <a:ea typeface="ＭＳ Ｐゴシック" charset="0"/>
                <a:cs typeface="ＭＳ Ｐゴシック" charset="0"/>
              </a:rPr>
              <a:t>Building communities of Interest: K-12, Student Engagement, Young Professional</a:t>
            </a:r>
          </a:p>
          <a:p>
            <a:pPr defTabSz="914400" eaLnBrk="0" fontAlgn="base" hangingPunct="0">
              <a:spcBef>
                <a:spcPct val="0"/>
              </a:spcBef>
              <a:spcAft>
                <a:spcPct val="0"/>
              </a:spcAft>
            </a:pPr>
            <a:endParaRPr lang="en-US" sz="1000" b="1" dirty="0" smtClean="0">
              <a:solidFill>
                <a:srgbClr val="005582"/>
              </a:solidFill>
              <a:latin typeface="Arial"/>
              <a:ea typeface="ＭＳ Ｐゴシック" charset="0"/>
              <a:cs typeface="ＭＳ Ｐゴシック" charset="0"/>
            </a:endParaRPr>
          </a:p>
          <a:p>
            <a:pPr marL="342900" indent="-342900" defTabSz="914400" eaLnBrk="0" fontAlgn="base" hangingPunct="0">
              <a:spcBef>
                <a:spcPct val="0"/>
              </a:spcBef>
              <a:spcAft>
                <a:spcPct val="0"/>
              </a:spcAft>
              <a:buFont typeface="+mj-lt"/>
              <a:buAutoNum type="arabicPeriod"/>
            </a:pPr>
            <a:r>
              <a:rPr lang="en-US" sz="2000" b="1" dirty="0" smtClean="0">
                <a:solidFill>
                  <a:srgbClr val="005582"/>
                </a:solidFill>
                <a:latin typeface="Arial"/>
                <a:ea typeface="ＭＳ Ｐゴシック" charset="0"/>
                <a:cs typeface="ＭＳ Ｐゴシック" charset="0"/>
              </a:rPr>
              <a:t>Outreach Initiatives: Collaborate with consortiums/councils, special interest groups, industry, government and academia</a:t>
            </a:r>
          </a:p>
          <a:p>
            <a:pPr defTabSz="914400" eaLnBrk="0" fontAlgn="base" hangingPunct="0">
              <a:spcBef>
                <a:spcPct val="0"/>
              </a:spcBef>
              <a:spcAft>
                <a:spcPct val="0"/>
              </a:spcAft>
            </a:pPr>
            <a:endParaRPr lang="en-US" sz="1050" b="1" dirty="0" smtClean="0">
              <a:solidFill>
                <a:srgbClr val="005582"/>
              </a:solidFill>
              <a:latin typeface="Arial"/>
              <a:ea typeface="ＭＳ Ｐゴシック" charset="0"/>
              <a:cs typeface="ＭＳ Ｐゴシック" charset="0"/>
            </a:endParaRPr>
          </a:p>
          <a:p>
            <a:pPr marL="342900" indent="-342900" defTabSz="914400" eaLnBrk="0" fontAlgn="base" hangingPunct="0">
              <a:spcBef>
                <a:spcPct val="0"/>
              </a:spcBef>
              <a:spcAft>
                <a:spcPct val="0"/>
              </a:spcAft>
              <a:buFont typeface="+mj-lt"/>
              <a:buAutoNum type="arabicPeriod"/>
            </a:pPr>
            <a:r>
              <a:rPr lang="en-US" sz="2000" b="1" dirty="0" smtClean="0">
                <a:solidFill>
                  <a:srgbClr val="005582"/>
                </a:solidFill>
                <a:latin typeface="Arial"/>
                <a:ea typeface="ＭＳ Ｐゴシック" charset="0"/>
                <a:cs typeface="ＭＳ Ｐゴシック" charset="0"/>
              </a:rPr>
              <a:t>Collaboration with other sections, regions, and societies</a:t>
            </a:r>
          </a:p>
        </p:txBody>
      </p:sp>
      <p:sp>
        <p:nvSpPr>
          <p:cNvPr id="7" name="TextBox 6"/>
          <p:cNvSpPr txBox="1"/>
          <p:nvPr/>
        </p:nvSpPr>
        <p:spPr>
          <a:xfrm>
            <a:off x="2567318" y="1447800"/>
            <a:ext cx="3262682" cy="707886"/>
          </a:xfrm>
          <a:prstGeom prst="rect">
            <a:avLst/>
          </a:prstGeom>
          <a:noFill/>
        </p:spPr>
        <p:txBody>
          <a:bodyPr wrap="none" rtlCol="0">
            <a:spAutoFit/>
          </a:bodyPr>
          <a:lstStyle/>
          <a:p>
            <a:pPr algn="ctr" defTabSz="914400" eaLnBrk="0" fontAlgn="base" hangingPunct="0">
              <a:spcBef>
                <a:spcPct val="0"/>
              </a:spcBef>
              <a:spcAft>
                <a:spcPct val="0"/>
              </a:spcAft>
            </a:pPr>
            <a:r>
              <a:rPr lang="en-US" sz="4000" b="1" dirty="0" smtClean="0">
                <a:solidFill>
                  <a:srgbClr val="005582"/>
                </a:solidFill>
                <a:latin typeface="Arial"/>
                <a:ea typeface="ＭＳ Ｐゴシック" charset="0"/>
                <a:cs typeface="ＭＳ Ｐゴシック" charset="0"/>
              </a:rPr>
              <a:t>CTS Mission</a:t>
            </a:r>
            <a:endParaRPr lang="en-US" sz="4000" b="1" dirty="0">
              <a:solidFill>
                <a:srgbClr val="005582"/>
              </a:solidFill>
              <a:latin typeface="Arial"/>
              <a:ea typeface="ＭＳ Ｐゴシック" charset="0"/>
              <a:cs typeface="ＭＳ Ｐゴシック" charset="0"/>
            </a:endParaRPr>
          </a:p>
        </p:txBody>
      </p:sp>
    </p:spTree>
    <p:extLst>
      <p:ext uri="{BB962C8B-B14F-4D97-AF65-F5344CB8AC3E}">
        <p14:creationId xmlns:p14="http://schemas.microsoft.com/office/powerpoint/2010/main" val="38627497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242804" y="106835"/>
            <a:ext cx="8690059" cy="103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en-US" dirty="0" smtClean="0">
                <a:latin typeface="Verdana" charset="0"/>
                <a:cs typeface="ＭＳ Ｐゴシック" charset="0"/>
              </a:rPr>
              <a:t>IEEE Central Texas Section (CTS</a:t>
            </a:r>
            <a:r>
              <a:rPr lang="en-US" dirty="0" smtClean="0">
                <a:latin typeface="Verdana" charset="0"/>
                <a:cs typeface="ＭＳ Ｐゴシック" charset="0"/>
              </a:rPr>
              <a:t>)</a:t>
            </a:r>
            <a:endParaRPr lang="en-US" sz="2400" dirty="0">
              <a:latin typeface="Verdana" charset="0"/>
              <a:cs typeface="ＭＳ Ｐゴシック" charset="0"/>
            </a:endParaRPr>
          </a:p>
        </p:txBody>
      </p:sp>
      <p:sp>
        <p:nvSpPr>
          <p:cNvPr id="6" name="Rectangle 5"/>
          <p:cNvSpPr/>
          <p:nvPr/>
        </p:nvSpPr>
        <p:spPr>
          <a:xfrm>
            <a:off x="292573" y="3730281"/>
            <a:ext cx="8373179" cy="769441"/>
          </a:xfrm>
          <a:prstGeom prst="rect">
            <a:avLst/>
          </a:prstGeom>
        </p:spPr>
        <p:txBody>
          <a:bodyPr wrap="square">
            <a:spAutoFit/>
          </a:bodyPr>
          <a:lstStyle/>
          <a:p>
            <a:pPr defTabSz="914400" eaLnBrk="0" fontAlgn="base" hangingPunct="0">
              <a:spcBef>
                <a:spcPct val="0"/>
              </a:spcBef>
              <a:spcAft>
                <a:spcPct val="0"/>
              </a:spcAft>
            </a:pPr>
            <a:r>
              <a:rPr lang="en-US" sz="2000" b="1" dirty="0">
                <a:solidFill>
                  <a:srgbClr val="005582"/>
                </a:solidFill>
                <a:latin typeface="Arial"/>
                <a:ea typeface="ＭＳ Ｐゴシック" charset="0"/>
                <a:cs typeface="ＭＳ Ｐゴシック" charset="0"/>
              </a:rPr>
              <a:t>B</a:t>
            </a:r>
            <a:r>
              <a:rPr lang="en-US" sz="2000" b="1" dirty="0" smtClean="0">
                <a:solidFill>
                  <a:srgbClr val="005582"/>
                </a:solidFill>
                <a:latin typeface="Arial"/>
                <a:ea typeface="ＭＳ Ｐゴシック" charset="0"/>
                <a:cs typeface="ＭＳ Ｐゴシック" charset="0"/>
              </a:rPr>
              <a:t>e </a:t>
            </a:r>
            <a:r>
              <a:rPr lang="en-US" sz="2400" b="1" dirty="0" smtClean="0">
                <a:solidFill>
                  <a:srgbClr val="005582"/>
                </a:solidFill>
                <a:latin typeface="Arial"/>
                <a:ea typeface="ＭＳ Ｐゴシック" charset="0"/>
                <a:cs typeface="ＭＳ Ｐゴシック" charset="0"/>
              </a:rPr>
              <a:t>RELEVANT</a:t>
            </a:r>
            <a:r>
              <a:rPr lang="en-US" sz="2000" b="1" dirty="0" smtClean="0">
                <a:solidFill>
                  <a:srgbClr val="005582"/>
                </a:solidFill>
                <a:latin typeface="Arial"/>
                <a:ea typeface="ＭＳ Ｐゴシック" charset="0"/>
                <a:cs typeface="ＭＳ Ｐゴシック" charset="0"/>
              </a:rPr>
              <a:t> to the members and community at large</a:t>
            </a:r>
          </a:p>
          <a:p>
            <a:pPr defTabSz="914400" eaLnBrk="0" fontAlgn="base" hangingPunct="0">
              <a:spcBef>
                <a:spcPct val="0"/>
              </a:spcBef>
              <a:spcAft>
                <a:spcPct val="0"/>
              </a:spcAft>
            </a:pPr>
            <a:r>
              <a:rPr lang="en-US" sz="2000" b="1" dirty="0" smtClean="0">
                <a:solidFill>
                  <a:srgbClr val="005582"/>
                </a:solidFill>
                <a:latin typeface="Arial"/>
                <a:ea typeface="ＭＳ Ｐゴシック" charset="0"/>
                <a:cs typeface="ＭＳ Ｐゴシック" charset="0"/>
              </a:rPr>
              <a:t> </a:t>
            </a:r>
          </a:p>
        </p:txBody>
      </p:sp>
      <p:sp>
        <p:nvSpPr>
          <p:cNvPr id="7" name="TextBox 6"/>
          <p:cNvSpPr txBox="1"/>
          <p:nvPr/>
        </p:nvSpPr>
        <p:spPr>
          <a:xfrm>
            <a:off x="274406" y="3255394"/>
            <a:ext cx="2339277" cy="523220"/>
          </a:xfrm>
          <a:prstGeom prst="rect">
            <a:avLst/>
          </a:prstGeom>
          <a:noFill/>
        </p:spPr>
        <p:txBody>
          <a:bodyPr wrap="none" rtlCol="0">
            <a:spAutoFit/>
          </a:bodyPr>
          <a:lstStyle/>
          <a:p>
            <a:pPr algn="ctr" defTabSz="914400" eaLnBrk="0" fontAlgn="base" hangingPunct="0">
              <a:spcBef>
                <a:spcPct val="0"/>
              </a:spcBef>
              <a:spcAft>
                <a:spcPct val="0"/>
              </a:spcAft>
            </a:pPr>
            <a:r>
              <a:rPr lang="en-US" sz="2800" b="1" dirty="0" smtClean="0">
                <a:solidFill>
                  <a:srgbClr val="005582"/>
                </a:solidFill>
                <a:latin typeface="Arial"/>
                <a:ea typeface="ＭＳ Ｐゴシック" charset="0"/>
                <a:cs typeface="ＭＳ Ｐゴシック" charset="0"/>
              </a:rPr>
              <a:t>CTS Mission</a:t>
            </a:r>
            <a:endParaRPr lang="en-US" sz="2800" b="1" dirty="0">
              <a:solidFill>
                <a:srgbClr val="005582"/>
              </a:solidFill>
              <a:latin typeface="Arial"/>
              <a:ea typeface="ＭＳ Ｐゴシック" charset="0"/>
              <a:cs typeface="ＭＳ Ｐゴシック" charset="0"/>
            </a:endParaRPr>
          </a:p>
        </p:txBody>
      </p:sp>
      <p:pic>
        <p:nvPicPr>
          <p:cNvPr id="8" name="Picture 7" descr="Macintosh HD:Users:fawzibehmann:Desktop:Events:EVENTS-TRV:0.5 IEEE LOGOS &gt;&gt;&gt;&gt;&gt;&gt;&gt;LLLLLLLLLL&lt;&lt;&lt;&lt;&lt;&lt;&lt;&lt;&lt;&lt;&gt;&gt;&gt;&gt;&gt;&gt;&gt;&gt;:ieec-cts logocccccccccccccc:ieee-cts-scaleable logo.jpg"/>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905000"/>
            <a:ext cx="1313561" cy="2298712"/>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786709" y="1604532"/>
            <a:ext cx="1603240" cy="2303109"/>
          </a:xfrm>
          <a:prstGeom prst="rect">
            <a:avLst/>
          </a:prstGeom>
          <a:noFill/>
          <a:ln>
            <a:noFill/>
          </a:ln>
        </p:spPr>
      </p:pic>
      <p:pic>
        <p:nvPicPr>
          <p:cNvPr id="10" name="Picture 1" descr="Screen Shot 2013-09-21 at 1.38.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4886" y="1387898"/>
            <a:ext cx="2920803" cy="212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bwMode="auto">
          <a:xfrm flipH="1">
            <a:off x="4275043" y="1871137"/>
            <a:ext cx="1939078" cy="1168044"/>
          </a:xfrm>
          <a:prstGeom prst="line">
            <a:avLst/>
          </a:prstGeom>
          <a:noFill/>
          <a:ln w="9525" cap="flat" cmpd="sng" algn="ctr">
            <a:solidFill>
              <a:srgbClr val="000000"/>
            </a:solidFill>
            <a:prstDash val="solid"/>
            <a:round/>
            <a:headEnd type="none" w="med" len="med"/>
            <a:tailEnd type="none" w="med" len="med"/>
          </a:ln>
          <a:effectLst/>
        </p:spPr>
      </p:cxnSp>
      <p:cxnSp>
        <p:nvCxnSpPr>
          <p:cNvPr id="12" name="Straight Connector 11"/>
          <p:cNvCxnSpPr/>
          <p:nvPr/>
        </p:nvCxnSpPr>
        <p:spPr bwMode="auto">
          <a:xfrm flipH="1" flipV="1">
            <a:off x="4275043" y="3039181"/>
            <a:ext cx="2131852" cy="864063"/>
          </a:xfrm>
          <a:prstGeom prst="line">
            <a:avLst/>
          </a:prstGeom>
          <a:noFill/>
          <a:ln w="9525" cap="flat" cmpd="sng" algn="ctr">
            <a:solidFill>
              <a:srgbClr val="000000"/>
            </a:solidFill>
            <a:prstDash val="solid"/>
            <a:round/>
            <a:headEnd type="none" w="med" len="med"/>
            <a:tailEnd type="none" w="med" len="med"/>
          </a:ln>
          <a:effectLst/>
        </p:spPr>
      </p:cxnSp>
      <p:pic>
        <p:nvPicPr>
          <p:cNvPr id="16" name="Picture 2" descr="Image result for ieee region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9" y="1717186"/>
            <a:ext cx="2493462" cy="116265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p:cNvCxnSpPr/>
          <p:nvPr/>
        </p:nvCxnSpPr>
        <p:spPr bwMode="auto">
          <a:xfrm flipV="1">
            <a:off x="4275044" y="1717186"/>
            <a:ext cx="362868" cy="891065"/>
          </a:xfrm>
          <a:prstGeom prst="line">
            <a:avLst/>
          </a:prstGeom>
          <a:noFill/>
          <a:ln w="9525" cap="flat" cmpd="sng" algn="ctr">
            <a:solidFill>
              <a:srgbClr val="000000"/>
            </a:solidFill>
            <a:prstDash val="solid"/>
            <a:round/>
            <a:headEnd type="none" w="med" len="med"/>
            <a:tailEnd type="none" w="med" len="med"/>
          </a:ln>
          <a:effectLst/>
        </p:spPr>
      </p:cxnSp>
      <p:sp>
        <p:nvSpPr>
          <p:cNvPr id="33" name="TextBox 32"/>
          <p:cNvSpPr txBox="1"/>
          <p:nvPr/>
        </p:nvSpPr>
        <p:spPr>
          <a:xfrm>
            <a:off x="4194583" y="1391647"/>
            <a:ext cx="1165203" cy="338554"/>
          </a:xfrm>
          <a:prstGeom prst="rect">
            <a:avLst/>
          </a:prstGeom>
          <a:noFill/>
        </p:spPr>
        <p:txBody>
          <a:bodyPr wrap="none" rtlCol="0">
            <a:spAutoFit/>
          </a:bodyPr>
          <a:lstStyle/>
          <a:p>
            <a:pPr algn="ctr" defTabSz="914400" eaLnBrk="0" fontAlgn="base" hangingPunct="0">
              <a:spcBef>
                <a:spcPct val="0"/>
              </a:spcBef>
              <a:spcAft>
                <a:spcPct val="0"/>
              </a:spcAft>
            </a:pPr>
            <a:r>
              <a:rPr lang="en-US" sz="1600" b="1" dirty="0" smtClean="0">
                <a:solidFill>
                  <a:srgbClr val="005582"/>
                </a:solidFill>
                <a:latin typeface="Arial"/>
                <a:ea typeface="ＭＳ Ｐゴシック" charset="0"/>
                <a:cs typeface="ＭＳ Ｐゴシック" charset="0"/>
              </a:rPr>
              <a:t>REGION 5</a:t>
            </a:r>
            <a:endParaRPr lang="en-US" sz="1600" b="1" dirty="0">
              <a:solidFill>
                <a:srgbClr val="005582"/>
              </a:solidFill>
              <a:latin typeface="Arial"/>
              <a:ea typeface="ＭＳ Ｐゴシック" charset="0"/>
              <a:cs typeface="ＭＳ Ｐゴシック" charset="0"/>
            </a:endParaRPr>
          </a:p>
        </p:txBody>
      </p:sp>
      <p:sp>
        <p:nvSpPr>
          <p:cNvPr id="34" name="TextBox 33"/>
          <p:cNvSpPr txBox="1"/>
          <p:nvPr/>
        </p:nvSpPr>
        <p:spPr>
          <a:xfrm>
            <a:off x="6172200" y="1357627"/>
            <a:ext cx="1529786" cy="338554"/>
          </a:xfrm>
          <a:prstGeom prst="rect">
            <a:avLst/>
          </a:prstGeom>
          <a:noFill/>
        </p:spPr>
        <p:txBody>
          <a:bodyPr wrap="none" rtlCol="0">
            <a:spAutoFit/>
          </a:bodyPr>
          <a:lstStyle/>
          <a:p>
            <a:pPr algn="ctr" defTabSz="914400" eaLnBrk="0" fontAlgn="base" hangingPunct="0">
              <a:spcBef>
                <a:spcPct val="0"/>
              </a:spcBef>
              <a:spcAft>
                <a:spcPct val="0"/>
              </a:spcAft>
            </a:pPr>
            <a:r>
              <a:rPr lang="en-US" sz="1600" b="1" dirty="0" smtClean="0">
                <a:solidFill>
                  <a:srgbClr val="005582"/>
                </a:solidFill>
                <a:latin typeface="Arial"/>
                <a:ea typeface="ＭＳ Ｐゴシック" charset="0"/>
                <a:cs typeface="ＭＳ Ｐゴシック" charset="0"/>
              </a:rPr>
              <a:t>CTS Counties</a:t>
            </a:r>
            <a:endParaRPr lang="en-US" sz="1600" b="1" dirty="0">
              <a:solidFill>
                <a:srgbClr val="005582"/>
              </a:solidFill>
              <a:latin typeface="Arial"/>
              <a:ea typeface="ＭＳ Ｐゴシック" charset="0"/>
              <a:cs typeface="ＭＳ Ｐゴシック" charset="0"/>
            </a:endParaRPr>
          </a:p>
        </p:txBody>
      </p:sp>
      <p:sp>
        <p:nvSpPr>
          <p:cNvPr id="30" name="Rectangle 29"/>
          <p:cNvSpPr/>
          <p:nvPr/>
        </p:nvSpPr>
        <p:spPr>
          <a:xfrm>
            <a:off x="514309" y="4271463"/>
            <a:ext cx="9058115" cy="2246769"/>
          </a:xfrm>
          <a:prstGeom prst="rect">
            <a:avLst/>
          </a:prstGeom>
        </p:spPr>
        <p:txBody>
          <a:bodyPr wrap="square">
            <a:spAutoFit/>
          </a:bodyPr>
          <a:lstStyle/>
          <a:p>
            <a:pPr lvl="1" defTabSz="914400" eaLnBrk="0" fontAlgn="base" hangingPunct="0">
              <a:spcBef>
                <a:spcPct val="0"/>
              </a:spcBef>
              <a:spcAft>
                <a:spcPct val="0"/>
              </a:spcAft>
            </a:pPr>
            <a:r>
              <a:rPr lang="en-US" sz="2000" dirty="0" smtClean="0">
                <a:solidFill>
                  <a:srgbClr val="005582"/>
                </a:solidFill>
                <a:latin typeface="Arial"/>
                <a:ea typeface="ＭＳ Ｐゴシック" charset="0"/>
                <a:cs typeface="Arial"/>
              </a:rPr>
              <a:t>Members 	3,939 members</a:t>
            </a:r>
            <a:r>
              <a:rPr lang="en-US" sz="2000" dirty="0">
                <a:solidFill>
                  <a:srgbClr val="005582"/>
                </a:solidFill>
                <a:latin typeface="Arial"/>
                <a:ea typeface="ＭＳ Ｐゴシック" charset="0"/>
                <a:cs typeface="Arial"/>
              </a:rPr>
              <a:t>	</a:t>
            </a:r>
            <a:r>
              <a:rPr lang="en-US" sz="2000" dirty="0" smtClean="0">
                <a:solidFill>
                  <a:srgbClr val="005582"/>
                </a:solidFill>
                <a:latin typeface="Arial"/>
                <a:ea typeface="ＭＳ Ｐゴシック" charset="0"/>
                <a:cs typeface="Arial"/>
              </a:rPr>
              <a:t>(Distribution List ~10,000)</a:t>
            </a:r>
            <a:endParaRPr lang="en-US" sz="2000" dirty="0">
              <a:solidFill>
                <a:srgbClr val="005582"/>
              </a:solidFill>
              <a:latin typeface="Arial"/>
              <a:ea typeface="ＭＳ Ｐゴシック" charset="0"/>
              <a:cs typeface="Arial"/>
            </a:endParaRPr>
          </a:p>
          <a:p>
            <a:pPr lvl="1" defTabSz="914400" eaLnBrk="0" fontAlgn="base" hangingPunct="0">
              <a:spcBef>
                <a:spcPct val="0"/>
              </a:spcBef>
              <a:spcAft>
                <a:spcPct val="0"/>
              </a:spcAft>
            </a:pPr>
            <a:r>
              <a:rPr lang="en-US" sz="2000" dirty="0" smtClean="0">
                <a:solidFill>
                  <a:srgbClr val="005582"/>
                </a:solidFill>
                <a:latin typeface="Arial"/>
                <a:ea typeface="ＭＳ Ｐゴシック" charset="0"/>
                <a:cs typeface="Arial"/>
              </a:rPr>
              <a:t>		over </a:t>
            </a:r>
            <a:r>
              <a:rPr lang="en-US" sz="2000" dirty="0">
                <a:solidFill>
                  <a:srgbClr val="005582"/>
                </a:solidFill>
                <a:latin typeface="Arial"/>
                <a:ea typeface="ＭＳ Ｐゴシック" charset="0"/>
                <a:cs typeface="Arial"/>
              </a:rPr>
              <a:t>48 Fellows </a:t>
            </a:r>
          </a:p>
          <a:p>
            <a:pPr lvl="1" defTabSz="914400" eaLnBrk="0" fontAlgn="base" hangingPunct="0">
              <a:spcBef>
                <a:spcPct val="0"/>
              </a:spcBef>
              <a:spcAft>
                <a:spcPct val="0"/>
              </a:spcAft>
            </a:pPr>
            <a:r>
              <a:rPr lang="en-US" sz="2000" dirty="0" smtClean="0">
                <a:solidFill>
                  <a:srgbClr val="005582"/>
                </a:solidFill>
                <a:latin typeface="Arial"/>
                <a:ea typeface="ＭＳ Ｐゴシック" charset="0"/>
                <a:cs typeface="Arial"/>
              </a:rPr>
              <a:t>			over </a:t>
            </a:r>
            <a:r>
              <a:rPr lang="en-US" sz="2000" dirty="0">
                <a:solidFill>
                  <a:srgbClr val="005582"/>
                </a:solidFill>
                <a:latin typeface="Arial"/>
                <a:ea typeface="ＭＳ Ｐゴシック" charset="0"/>
                <a:cs typeface="Arial"/>
              </a:rPr>
              <a:t>428 Senior </a:t>
            </a:r>
            <a:r>
              <a:rPr lang="en-US" sz="2000" dirty="0" smtClean="0">
                <a:solidFill>
                  <a:srgbClr val="005582"/>
                </a:solidFill>
                <a:latin typeface="Arial"/>
                <a:ea typeface="ＭＳ Ｐゴシック" charset="0"/>
                <a:cs typeface="Arial"/>
              </a:rPr>
              <a:t>Members</a:t>
            </a:r>
            <a:endParaRPr lang="en-US" sz="2000" dirty="0">
              <a:solidFill>
                <a:srgbClr val="005582"/>
              </a:solidFill>
              <a:latin typeface="Arial"/>
              <a:ea typeface="ＭＳ Ｐゴシック" charset="0"/>
              <a:cs typeface="Arial"/>
            </a:endParaRPr>
          </a:p>
          <a:p>
            <a:pPr lvl="1" defTabSz="914400" eaLnBrk="0" fontAlgn="base" hangingPunct="0">
              <a:spcBef>
                <a:spcPct val="0"/>
              </a:spcBef>
              <a:spcAft>
                <a:spcPct val="0"/>
              </a:spcAft>
            </a:pPr>
            <a:r>
              <a:rPr lang="en-US" sz="2000" dirty="0" smtClean="0">
                <a:solidFill>
                  <a:srgbClr val="005582"/>
                </a:solidFill>
                <a:latin typeface="Arial"/>
                <a:ea typeface="ＭＳ Ｐゴシック" charset="0"/>
                <a:cs typeface="Arial"/>
              </a:rPr>
              <a:t>32 Chapters, Affinity Groups, Student Chapters</a:t>
            </a:r>
          </a:p>
          <a:p>
            <a:pPr lvl="1" defTabSz="914400" eaLnBrk="0" fontAlgn="base" hangingPunct="0">
              <a:spcBef>
                <a:spcPct val="0"/>
              </a:spcBef>
              <a:spcAft>
                <a:spcPct val="0"/>
              </a:spcAft>
            </a:pPr>
            <a:r>
              <a:rPr lang="en-US" sz="2000" dirty="0" smtClean="0">
                <a:solidFill>
                  <a:srgbClr val="005582"/>
                </a:solidFill>
                <a:latin typeface="Arial"/>
                <a:ea typeface="ＭＳ Ｐゴシック" charset="0"/>
                <a:cs typeface="Arial"/>
              </a:rPr>
              <a:t>Over 300 meetings in 2018</a:t>
            </a:r>
          </a:p>
          <a:p>
            <a:pPr lvl="1" defTabSz="914400" eaLnBrk="0" fontAlgn="base" hangingPunct="0">
              <a:spcBef>
                <a:spcPct val="0"/>
              </a:spcBef>
              <a:spcAft>
                <a:spcPct val="0"/>
              </a:spcAft>
            </a:pPr>
            <a:r>
              <a:rPr lang="en-US" sz="2000" dirty="0" smtClean="0">
                <a:solidFill>
                  <a:srgbClr val="005582"/>
                </a:solidFill>
                <a:latin typeface="Arial"/>
                <a:ea typeface="ＭＳ Ｐゴシック" charset="0"/>
                <a:cs typeface="Arial"/>
              </a:rPr>
              <a:t>2 ExCom</a:t>
            </a:r>
            <a:r>
              <a:rPr lang="en-US" sz="2000" dirty="0">
                <a:solidFill>
                  <a:srgbClr val="005582"/>
                </a:solidFill>
                <a:latin typeface="Arial"/>
                <a:ea typeface="ＭＳ Ｐゴシック" charset="0"/>
                <a:cs typeface="Arial"/>
              </a:rPr>
              <a:t> </a:t>
            </a:r>
            <a:r>
              <a:rPr lang="en-US" sz="2000" dirty="0" smtClean="0">
                <a:solidFill>
                  <a:srgbClr val="005582"/>
                </a:solidFill>
                <a:latin typeface="Arial"/>
                <a:ea typeface="ＭＳ Ｐゴシック" charset="0"/>
                <a:cs typeface="Arial"/>
              </a:rPr>
              <a:t>&amp; SecCom face-to-face meetings/year. </a:t>
            </a:r>
          </a:p>
          <a:p>
            <a:pPr lvl="1" defTabSz="914400" eaLnBrk="0" fontAlgn="base" hangingPunct="0">
              <a:spcBef>
                <a:spcPct val="0"/>
              </a:spcBef>
              <a:spcAft>
                <a:spcPct val="0"/>
              </a:spcAft>
            </a:pPr>
            <a:r>
              <a:rPr lang="en-US" sz="2000" dirty="0" smtClean="0">
                <a:solidFill>
                  <a:srgbClr val="005582"/>
                </a:solidFill>
                <a:latin typeface="Arial"/>
                <a:ea typeface="ＭＳ Ｐゴシック" charset="0"/>
                <a:cs typeface="Arial"/>
              </a:rPr>
              <a:t>Monthly ExCom conference meetings</a:t>
            </a:r>
          </a:p>
        </p:txBody>
      </p:sp>
      <p:sp>
        <p:nvSpPr>
          <p:cNvPr id="2" name="TextBox 1"/>
          <p:cNvSpPr txBox="1"/>
          <p:nvPr/>
        </p:nvSpPr>
        <p:spPr>
          <a:xfrm>
            <a:off x="1020392" y="6488668"/>
            <a:ext cx="3610496" cy="369332"/>
          </a:xfrm>
          <a:prstGeom prst="rect">
            <a:avLst/>
          </a:prstGeom>
          <a:noFill/>
        </p:spPr>
        <p:txBody>
          <a:bodyPr wrap="none" rtlCol="0">
            <a:spAutoFit/>
          </a:bodyPr>
          <a:lstStyle/>
          <a:p>
            <a:r>
              <a:rPr lang="en-US" dirty="0" smtClean="0"/>
              <a:t>Also, now have publicity 4x6 card </a:t>
            </a:r>
            <a:endParaRPr lang="en-US" dirty="0"/>
          </a:p>
        </p:txBody>
      </p:sp>
    </p:spTree>
    <p:extLst>
      <p:ext uri="{BB962C8B-B14F-4D97-AF65-F5344CB8AC3E}">
        <p14:creationId xmlns:p14="http://schemas.microsoft.com/office/powerpoint/2010/main" val="448797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a:t>
            </a:r>
            <a:r>
              <a:rPr lang="en-US" dirty="0" smtClean="0">
                <a:latin typeface="Verdana" charset="0"/>
                <a:cs typeface="ＭＳ Ｐゴシック" charset="0"/>
              </a:rPr>
              <a:t>Initiatives &amp; Key </a:t>
            </a:r>
            <a:r>
              <a:rPr lang="en-US" dirty="0" smtClean="0">
                <a:latin typeface="Verdana" charset="0"/>
                <a:cs typeface="ＭＳ Ｐゴシック" charset="0"/>
              </a:rPr>
              <a:t>Accomplishments</a:t>
            </a:r>
            <a:endParaRPr lang="en-US" dirty="0">
              <a:latin typeface="Verdana" charset="0"/>
              <a:cs typeface="ＭＳ Ｐゴシック" charset="0"/>
            </a:endParaRPr>
          </a:p>
        </p:txBody>
      </p:sp>
      <p:sp>
        <p:nvSpPr>
          <p:cNvPr id="2" name="TextBox 1"/>
          <p:cNvSpPr txBox="1"/>
          <p:nvPr/>
        </p:nvSpPr>
        <p:spPr>
          <a:xfrm>
            <a:off x="0" y="1337132"/>
            <a:ext cx="7955115" cy="4524315"/>
          </a:xfrm>
          <a:prstGeom prst="rect">
            <a:avLst/>
          </a:prstGeom>
          <a:ln>
            <a:noFill/>
          </a:ln>
        </p:spPr>
        <p:txBody>
          <a:bodyPr wrap="square" rtlCol="0">
            <a:spAutoFit/>
          </a:bodyPr>
          <a:lstStyle/>
          <a:p>
            <a:r>
              <a:rPr lang="en-US" sz="2400" b="1" dirty="0" smtClean="0"/>
              <a:t>CTS Icon and Boundaries </a:t>
            </a:r>
          </a:p>
          <a:p>
            <a:r>
              <a:rPr lang="en-US" sz="2000" b="1" dirty="0" smtClean="0"/>
              <a:t>Sources:</a:t>
            </a:r>
          </a:p>
          <a:p>
            <a:pPr marL="342900" indent="-342900">
              <a:buFont typeface="Arial"/>
              <a:buChar char="•"/>
            </a:pPr>
            <a:r>
              <a:rPr lang="en-US" sz="2000" dirty="0" smtClean="0">
                <a:latin typeface="+mj-lt"/>
              </a:rPr>
              <a:t>Art library </a:t>
            </a:r>
            <a:r>
              <a:rPr lang="mr-IN" sz="2000" dirty="0" smtClean="0">
                <a:latin typeface="+mj-lt"/>
              </a:rPr>
              <a:t>–</a:t>
            </a:r>
            <a:r>
              <a:rPr lang="en-US" sz="2000" dirty="0" smtClean="0">
                <a:latin typeface="+mj-lt"/>
              </a:rPr>
              <a:t> authorized images</a:t>
            </a:r>
          </a:p>
          <a:p>
            <a:pPr marL="342900" indent="-342900">
              <a:buFont typeface="Arial"/>
              <a:buChar char="•"/>
            </a:pPr>
            <a:r>
              <a:rPr lang="en-US" sz="2000" dirty="0" smtClean="0">
                <a:latin typeface="+mj-lt"/>
              </a:rPr>
              <a:t>IEEE MGS Ops Manual</a:t>
            </a:r>
          </a:p>
          <a:p>
            <a:pPr marL="342900" indent="-342900">
              <a:buFont typeface="Arial"/>
              <a:buChar char="•"/>
            </a:pPr>
            <a:r>
              <a:rPr lang="en-US" sz="2000" dirty="0" smtClean="0">
                <a:latin typeface="+mj-lt"/>
              </a:rPr>
              <a:t>Google search and Wikipedia</a:t>
            </a:r>
          </a:p>
          <a:p>
            <a:endParaRPr lang="en-US" sz="2000" b="1" dirty="0" smtClean="0"/>
          </a:p>
          <a:p>
            <a:endParaRPr lang="en-US" sz="2000" b="1" dirty="0" smtClean="0"/>
          </a:p>
          <a:p>
            <a:r>
              <a:rPr lang="en-US" sz="2000" b="1" dirty="0" smtClean="0"/>
              <a:t>Deliverables:</a:t>
            </a:r>
            <a:endParaRPr lang="en-US" sz="2000" b="1" dirty="0"/>
          </a:p>
          <a:p>
            <a:pPr marL="342900" indent="-342900">
              <a:buFont typeface="Arial"/>
              <a:buChar char="•"/>
            </a:pPr>
            <a:r>
              <a:rPr lang="en-US" sz="2000" dirty="0"/>
              <a:t>D</a:t>
            </a:r>
            <a:r>
              <a:rPr lang="en-US" sz="2000" dirty="0" smtClean="0"/>
              <a:t>esigned logo for CTS that is ported to various use cases: Presentations, Banners, as sponsorship icon, letter head, etc.</a:t>
            </a:r>
          </a:p>
          <a:p>
            <a:pPr marL="342900" indent="-342900">
              <a:buFont typeface="Arial"/>
              <a:buChar char="•"/>
            </a:pPr>
            <a:r>
              <a:rPr lang="en-US" sz="2000" dirty="0" smtClean="0"/>
              <a:t>Defined CTS boundaries by counties for analysis and use for membership drive and expanding territory</a:t>
            </a:r>
          </a:p>
          <a:p>
            <a:endParaRPr lang="en-US" sz="2400" b="1" dirty="0" smtClean="0"/>
          </a:p>
        </p:txBody>
      </p:sp>
      <p:pic>
        <p:nvPicPr>
          <p:cNvPr id="9" name="Picture 8" descr="Macintosh HD:Users:fawzibehmann:Desktop:Events:EVENTS-TRV:0.5 IEEE LOGOS &gt;&gt;&gt;&gt;&gt;&gt;&gt;LLLLLLLLLL&lt;&lt;&lt;&lt;&lt;&lt;&lt;&lt;&lt;&lt;&gt;&gt;&gt;&gt;&gt;&gt;&gt;&gt;:ieec-cts logocccccccccccccc:ieee-cts-scaleable logo.jpg"/>
          <p:cNvPicPr/>
          <p:nvPr/>
        </p:nvPicPr>
        <p:blipFill>
          <a:blip r:embed="rId2">
            <a:extLst>
              <a:ext uri="{28A0092B-C50C-407E-A947-70E740481C1C}">
                <a14:useLocalDpi xmlns:a14="http://schemas.microsoft.com/office/drawing/2010/main" val="0"/>
              </a:ext>
            </a:extLst>
          </a:blip>
          <a:srcRect/>
          <a:stretch>
            <a:fillRect/>
          </a:stretch>
        </p:blipFill>
        <p:spPr bwMode="auto">
          <a:xfrm>
            <a:off x="5660732" y="1510925"/>
            <a:ext cx="1313561" cy="2298712"/>
          </a:xfrm>
          <a:prstGeom prst="rect">
            <a:avLst/>
          </a:prstGeom>
          <a:noFill/>
          <a:ln>
            <a:noFill/>
          </a:ln>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7153495" y="1506528"/>
            <a:ext cx="1603240" cy="2303109"/>
          </a:xfrm>
          <a:prstGeom prst="rect">
            <a:avLst/>
          </a:prstGeom>
          <a:noFill/>
          <a:ln>
            <a:noFill/>
          </a:ln>
        </p:spPr>
      </p:pic>
    </p:spTree>
    <p:extLst>
      <p:ext uri="{BB962C8B-B14F-4D97-AF65-F5344CB8AC3E}">
        <p14:creationId xmlns:p14="http://schemas.microsoft.com/office/powerpoint/2010/main" val="37906704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dirty="0" smtClean="0">
                <a:latin typeface="Verdana" charset="0"/>
                <a:cs typeface="ＭＳ Ｐゴシック" charset="0"/>
              </a:rPr>
              <a:t>2019 </a:t>
            </a:r>
            <a:r>
              <a:rPr lang="en-US" dirty="0" smtClean="0">
                <a:latin typeface="Verdana" charset="0"/>
                <a:cs typeface="ＭＳ Ｐゴシック" charset="0"/>
              </a:rPr>
              <a:t>Initiatives &amp; Key </a:t>
            </a:r>
            <a:r>
              <a:rPr lang="en-US" dirty="0" smtClean="0">
                <a:latin typeface="Verdana" charset="0"/>
                <a:cs typeface="ＭＳ Ｐゴシック" charset="0"/>
              </a:rPr>
              <a:t>Accomplishments</a:t>
            </a:r>
            <a:endParaRPr lang="en-US" dirty="0">
              <a:latin typeface="Verdana" charset="0"/>
              <a:cs typeface="ＭＳ Ｐゴシック" charset="0"/>
            </a:endParaRPr>
          </a:p>
        </p:txBody>
      </p:sp>
      <p:sp>
        <p:nvSpPr>
          <p:cNvPr id="2" name="TextBox 1"/>
          <p:cNvSpPr txBox="1"/>
          <p:nvPr/>
        </p:nvSpPr>
        <p:spPr>
          <a:xfrm>
            <a:off x="366889" y="1654351"/>
            <a:ext cx="8777111" cy="4031873"/>
          </a:xfrm>
          <a:prstGeom prst="rect">
            <a:avLst/>
          </a:prstGeom>
          <a:ln>
            <a:noFill/>
          </a:ln>
        </p:spPr>
        <p:txBody>
          <a:bodyPr wrap="square" rtlCol="0">
            <a:spAutoFit/>
          </a:bodyPr>
          <a:lstStyle/>
          <a:p>
            <a:r>
              <a:rPr lang="en-US" sz="2400" b="1" dirty="0" smtClean="0"/>
              <a:t>More targeted efforts to fill out vacant positions, create new ones and rebuilt chapters after being doormat (some for years)</a:t>
            </a:r>
          </a:p>
          <a:p>
            <a:endParaRPr lang="en-US" sz="2000" b="1" dirty="0" smtClean="0"/>
          </a:p>
          <a:p>
            <a:r>
              <a:rPr lang="en-US" sz="2000" b="1" dirty="0" smtClean="0"/>
              <a:t>Deliverables:</a:t>
            </a:r>
            <a:endParaRPr lang="en-US" sz="2000" b="1" dirty="0"/>
          </a:p>
          <a:p>
            <a:pPr marL="342900" indent="-342900">
              <a:buFont typeface="Arial"/>
              <a:buChar char="•"/>
            </a:pPr>
            <a:r>
              <a:rPr lang="en-US" sz="2000" dirty="0" smtClean="0"/>
              <a:t>Vice-chair Austin</a:t>
            </a:r>
          </a:p>
          <a:p>
            <a:pPr marL="342900" indent="-342900">
              <a:buFont typeface="Arial"/>
              <a:buChar char="•"/>
            </a:pPr>
            <a:r>
              <a:rPr lang="en-US" sz="2000" dirty="0" smtClean="0"/>
              <a:t>Vice Chair San Antonio</a:t>
            </a:r>
          </a:p>
          <a:p>
            <a:pPr marL="342900" indent="-342900">
              <a:buFont typeface="Arial"/>
              <a:buChar char="•"/>
            </a:pPr>
            <a:r>
              <a:rPr lang="en-US" sz="2000" dirty="0" smtClean="0"/>
              <a:t>EMBS Chair San Antonio</a:t>
            </a:r>
          </a:p>
          <a:p>
            <a:pPr marL="342900" indent="-342900">
              <a:buFont typeface="Arial"/>
              <a:buChar char="•"/>
            </a:pPr>
            <a:r>
              <a:rPr lang="en-US" sz="2000" dirty="0" smtClean="0"/>
              <a:t>APP/MTT Chair</a:t>
            </a:r>
          </a:p>
          <a:p>
            <a:pPr marL="342900" indent="-342900">
              <a:buFont typeface="Arial"/>
              <a:buChar char="•"/>
            </a:pPr>
            <a:r>
              <a:rPr lang="en-US" sz="2000" dirty="0" smtClean="0"/>
              <a:t>IM Chair</a:t>
            </a:r>
          </a:p>
          <a:p>
            <a:pPr marL="342900" indent="-342900">
              <a:buFont typeface="Arial"/>
              <a:buChar char="•"/>
            </a:pPr>
            <a:r>
              <a:rPr lang="en-US" sz="2000" dirty="0" smtClean="0"/>
              <a:t>CEDA </a:t>
            </a:r>
            <a:r>
              <a:rPr lang="mr-IN" sz="2000" dirty="0" smtClean="0"/>
              <a:t>–</a:t>
            </a:r>
            <a:r>
              <a:rPr lang="en-US" sz="2000" dirty="0" smtClean="0"/>
              <a:t> WIP</a:t>
            </a:r>
          </a:p>
          <a:p>
            <a:pPr marL="342900" indent="-342900">
              <a:buFont typeface="Arial"/>
              <a:buChar char="•"/>
            </a:pPr>
            <a:endParaRPr lang="en-US" sz="2400" b="1" dirty="0" smtClean="0"/>
          </a:p>
        </p:txBody>
      </p:sp>
    </p:spTree>
    <p:extLst>
      <p:ext uri="{BB962C8B-B14F-4D97-AF65-F5344CB8AC3E}">
        <p14:creationId xmlns:p14="http://schemas.microsoft.com/office/powerpoint/2010/main" val="21204189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EEE-Templat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2.xml><?xml version="1.0" encoding="utf-8"?>
<a:theme xmlns:a="http://schemas.openxmlformats.org/drawingml/2006/main" name="CTS June 14th Meeting1">
  <a:themeElements>
    <a:clrScheme name="CTS June 14th Meeting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TS June 14th Meeting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CC3300"/>
          </a:buClr>
          <a:buSzPct val="50000"/>
          <a:buFont typeface="Monotype Sorts" pitchFamily="2" charset="2"/>
          <a:buNone/>
          <a:tabLst/>
          <a:defRPr kumimoji="0" lang="en-US" sz="3600" b="0" i="0" u="none" strike="noStrike" cap="none" normalizeH="0" baseline="0" smtClean="0">
            <a:ln>
              <a:noFill/>
            </a:ln>
            <a:solidFill>
              <a:srgbClr val="000099"/>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CC3300"/>
          </a:buClr>
          <a:buSzPct val="50000"/>
          <a:buFont typeface="Monotype Sorts" pitchFamily="2" charset="2"/>
          <a:buNone/>
          <a:tabLst/>
          <a:defRPr kumimoji="0" lang="en-US" sz="3600" b="0" i="0" u="none" strike="noStrike" cap="none" normalizeH="0" baseline="0" smtClean="0">
            <a:ln>
              <a:noFill/>
            </a:ln>
            <a:solidFill>
              <a:srgbClr val="000099"/>
            </a:solidFill>
            <a:effectLst/>
            <a:latin typeface="Arial" charset="0"/>
          </a:defRPr>
        </a:defPPr>
      </a:lstStyle>
    </a:lnDef>
  </a:objectDefaults>
  <a:extraClrSchemeLst>
    <a:extraClrScheme>
      <a:clrScheme name="CTS June 14th Meeting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TS June 14th Meeting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TS June 14th Meeting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TS June 14th Meeting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TS June 14th Meeting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TS June 14th Meeting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TS June 14th Meeting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IEEE-Template.thmx</Template>
  <TotalTime>6718</TotalTime>
  <Words>1136</Words>
  <Application>Microsoft Macintosh PowerPoint</Application>
  <PresentationFormat>On-screen Show (4:3)</PresentationFormat>
  <Paragraphs>263</Paragraphs>
  <Slides>24</Slides>
  <Notes>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IEEE-Template</vt:lpstr>
      <vt:lpstr>CTS June 14th Meeting1</vt:lpstr>
      <vt:lpstr>PowerPoint Presentation</vt:lpstr>
      <vt:lpstr>PowerPoint Presentation</vt:lpstr>
      <vt:lpstr>PowerPoint Presentation</vt:lpstr>
      <vt:lpstr>IEEE Central Texas Section 2019 Fall Leadership Planning Meeting August 24, 2018 San Marcos, TX</vt:lpstr>
      <vt:lpstr>IEEE Central Texas Section (CTS) 2018 Region5 Large Section Outstanding Award*</vt:lpstr>
      <vt:lpstr>Vision/Mission</vt:lpstr>
      <vt:lpstr>IEEE Central Texas Section (CTS)</vt:lpstr>
      <vt:lpstr>2019 Initiatives &amp; Key Accomplishments</vt:lpstr>
      <vt:lpstr>2019 Initiatives &amp; Key Accomplishments</vt:lpstr>
      <vt:lpstr>2019 Initiatives &amp; Key Accomplishments</vt:lpstr>
      <vt:lpstr>2019 Initiatives &amp; Key Accomplishments</vt:lpstr>
      <vt:lpstr>CTS Leadership </vt:lpstr>
      <vt:lpstr>CTS Leadership </vt:lpstr>
      <vt:lpstr>2019 Initiatives &amp; Key Accomplishments</vt:lpstr>
      <vt:lpstr>2019 Initiatives &amp; Key Accomplishments</vt:lpstr>
      <vt:lpstr>2019 Initiatives &amp; Key Accomplishments</vt:lpstr>
      <vt:lpstr>2019 Chapter Outreach &amp; Collaboration </vt:lpstr>
      <vt:lpstr>2019 Chapter Outreach &amp; Collaboration </vt:lpstr>
      <vt:lpstr>2019 Chapter Outreach &amp; Collaboration </vt:lpstr>
      <vt:lpstr>2019 Chapter – Society Outreach &amp; Collaboration </vt:lpstr>
      <vt:lpstr>2019 Chapter – Society Outreach &amp; Collaboration – Smart Cities</vt:lpstr>
      <vt:lpstr>2019 Chapter – Society Outreach &amp; Collaboration - Mobility</vt:lpstr>
      <vt:lpstr>2019 Chapter – Society Outreach &amp; Collaboration - Healthcare</vt:lpstr>
      <vt:lpstr>2019 Chapter – Society Outreach &amp; Collaboration </vt:lpstr>
    </vt:vector>
  </TitlesOfParts>
  <Company>IEEE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IEEE Template for Your Presentation</dc:title>
  <dc:creator>Engel, Lisa Lisa.</dc:creator>
  <cp:lastModifiedBy>Fawzi Behmann</cp:lastModifiedBy>
  <cp:revision>181</cp:revision>
  <cp:lastPrinted>2019-08-24T06:32:29Z</cp:lastPrinted>
  <dcterms:created xsi:type="dcterms:W3CDTF">2012-12-04T23:01:03Z</dcterms:created>
  <dcterms:modified xsi:type="dcterms:W3CDTF">2019-08-24T10:39:22Z</dcterms:modified>
</cp:coreProperties>
</file>